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2"/>
  </p:notesMasterIdLst>
  <p:sldIdLst>
    <p:sldId id="256" r:id="rId2"/>
    <p:sldId id="296" r:id="rId3"/>
    <p:sldId id="257" r:id="rId4"/>
    <p:sldId id="259" r:id="rId5"/>
    <p:sldId id="260" r:id="rId6"/>
    <p:sldId id="261" r:id="rId7"/>
    <p:sldId id="297" r:id="rId8"/>
    <p:sldId id="301" r:id="rId9"/>
    <p:sldId id="262" r:id="rId10"/>
    <p:sldId id="298" r:id="rId11"/>
    <p:sldId id="299" r:id="rId12"/>
    <p:sldId id="300" r:id="rId13"/>
    <p:sldId id="263" r:id="rId14"/>
    <p:sldId id="302" r:id="rId15"/>
    <p:sldId id="303" r:id="rId16"/>
    <p:sldId id="304" r:id="rId17"/>
    <p:sldId id="305" r:id="rId18"/>
    <p:sldId id="308" r:id="rId19"/>
    <p:sldId id="306" r:id="rId20"/>
    <p:sldId id="309" r:id="rId21"/>
    <p:sldId id="307" r:id="rId22"/>
    <p:sldId id="310" r:id="rId23"/>
    <p:sldId id="311" r:id="rId24"/>
    <p:sldId id="312" r:id="rId25"/>
    <p:sldId id="314" r:id="rId26"/>
    <p:sldId id="316" r:id="rId27"/>
    <p:sldId id="317" r:id="rId28"/>
    <p:sldId id="313" r:id="rId29"/>
    <p:sldId id="315" r:id="rId30"/>
    <p:sldId id="318" r:id="rId31"/>
    <p:sldId id="319" r:id="rId32"/>
    <p:sldId id="320" r:id="rId33"/>
    <p:sldId id="321" r:id="rId34"/>
    <p:sldId id="322" r:id="rId35"/>
    <p:sldId id="323" r:id="rId36"/>
    <p:sldId id="324" r:id="rId37"/>
    <p:sldId id="325" r:id="rId38"/>
    <p:sldId id="264" r:id="rId39"/>
    <p:sldId id="326" r:id="rId40"/>
    <p:sldId id="276" r:id="rId41"/>
  </p:sldIdLst>
  <p:sldSz cx="9144000" cy="5143500" type="screen16x9"/>
  <p:notesSz cx="6858000" cy="9144000"/>
  <p:embeddedFontLst>
    <p:embeddedFont>
      <p:font typeface="Cairo" panose="020B0604020202020204" charset="-78"/>
      <p:regular r:id="rId43"/>
      <p:bold r:id="rId44"/>
    </p:embeddedFont>
    <p:embeddedFont>
      <p:font typeface="Nunito Light" panose="020B0604020202020204" charset="0"/>
      <p:regular r:id="rId45"/>
    </p:embeddedFont>
    <p:embeddedFont>
      <p:font typeface="Open Sans" panose="020B0604020202020204" charset="0"/>
      <p:regular r:id="rId46"/>
      <p:bold r:id="rId47"/>
      <p:italic r:id="rId48"/>
      <p:boldItalic r:id="rId49"/>
    </p:embeddedFont>
    <p:embeddedFont>
      <p:font typeface="Raleway" panose="020B0604020202020204" charset="0"/>
      <p:regular r:id="rId50"/>
      <p:bold r:id="rId51"/>
      <p:italic r:id="rId52"/>
      <p:boldItalic r:id="rId53"/>
    </p:embeddedFont>
    <p:embeddedFont>
      <p:font typeface="Space Grotesk" panose="020B0604020202020204" charset="0"/>
      <p:regular r:id="rId54"/>
      <p:bold r:id="rId55"/>
    </p:embeddedFont>
    <p:embeddedFont>
      <p:font typeface="Space Grotesk Medium"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E1233F-6CF5-440B-B0D8-CC0D13302181}">
  <a:tblStyle styleId="{48E1233F-6CF5-440B-B0D8-CC0D133021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FBB6DA-53A6-4F43-8134-DD4EECB469E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1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529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227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088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52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602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395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924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280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93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573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0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289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526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50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066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708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255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850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719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76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633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902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097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491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377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379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88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661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4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648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261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205375"/>
            <a:ext cx="5257800" cy="1614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885650"/>
            <a:ext cx="3690600" cy="468600"/>
          </a:xfrm>
          <a:prstGeom prst="rect">
            <a:avLst/>
          </a:prstGeom>
          <a:solidFill>
            <a:schemeClr val="dk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0800000" flipH="1">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140"/>
        <p:cNvGrpSpPr/>
        <p:nvPr/>
      </p:nvGrpSpPr>
      <p:grpSpPr>
        <a:xfrm>
          <a:off x="0" y="0"/>
          <a:ext cx="0" cy="0"/>
          <a:chOff x="0" y="0"/>
          <a:chExt cx="0" cy="0"/>
        </a:xfrm>
      </p:grpSpPr>
      <p:grpSp>
        <p:nvGrpSpPr>
          <p:cNvPr id="141" name="Google Shape;141;p17"/>
          <p:cNvGrpSpPr/>
          <p:nvPr/>
        </p:nvGrpSpPr>
        <p:grpSpPr>
          <a:xfrm>
            <a:off x="0" y="4"/>
            <a:ext cx="9144004" cy="5143496"/>
            <a:chOff x="0" y="4"/>
            <a:chExt cx="9144004" cy="5143496"/>
          </a:xfrm>
        </p:grpSpPr>
        <p:pic>
          <p:nvPicPr>
            <p:cNvPr id="142" name="Google Shape;142;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43" name="Google Shape;143;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44" name="Google Shape;144;p17"/>
          <p:cNvGrpSpPr/>
          <p:nvPr/>
        </p:nvGrpSpPr>
        <p:grpSpPr>
          <a:xfrm rot="-10539848" flipH="1">
            <a:off x="6108563" y="4049075"/>
            <a:ext cx="4573901" cy="3479217"/>
            <a:chOff x="1522650" y="1117750"/>
            <a:chExt cx="4574075" cy="3479350"/>
          </a:xfrm>
        </p:grpSpPr>
        <p:sp>
          <p:nvSpPr>
            <p:cNvPr id="145" name="Google Shape;145;p1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17"/>
          <p:cNvSpPr txBox="1">
            <a:spLocks noGrp="1"/>
          </p:cNvSpPr>
          <p:nvPr>
            <p:ph type="subTitle" idx="1"/>
          </p:nvPr>
        </p:nvSpPr>
        <p:spPr>
          <a:xfrm>
            <a:off x="719975" y="1164450"/>
            <a:ext cx="3748800" cy="1188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grpSp>
        <p:nvGrpSpPr>
          <p:cNvPr id="159" name="Google Shape;159;p19"/>
          <p:cNvGrpSpPr/>
          <p:nvPr/>
        </p:nvGrpSpPr>
        <p:grpSpPr>
          <a:xfrm>
            <a:off x="0" y="0"/>
            <a:ext cx="9144001" cy="5143500"/>
            <a:chOff x="0" y="0"/>
            <a:chExt cx="9144001" cy="5143500"/>
          </a:xfrm>
        </p:grpSpPr>
        <p:pic>
          <p:nvPicPr>
            <p:cNvPr id="160" name="Google Shape;160;p19"/>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61" name="Google Shape;161;p19"/>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62" name="Google Shape;162;p19"/>
          <p:cNvGrpSpPr/>
          <p:nvPr/>
        </p:nvGrpSpPr>
        <p:grpSpPr>
          <a:xfrm rot="10800000">
            <a:off x="6704226" y="3811697"/>
            <a:ext cx="4574075" cy="3479350"/>
            <a:chOff x="1522650" y="1117750"/>
            <a:chExt cx="4574075" cy="3479350"/>
          </a:xfrm>
        </p:grpSpPr>
        <p:sp>
          <p:nvSpPr>
            <p:cNvPr id="163" name="Google Shape;163;p1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6" name="Google Shape;166;p19"/>
          <p:cNvSpPr txBox="1">
            <a:spLocks noGrp="1"/>
          </p:cNvSpPr>
          <p:nvPr>
            <p:ph type="subTitle" idx="1"/>
          </p:nvPr>
        </p:nvSpPr>
        <p:spPr>
          <a:xfrm>
            <a:off x="865525"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2"/>
          </p:nvPr>
        </p:nvSpPr>
        <p:spPr>
          <a:xfrm>
            <a:off x="3433873"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3"/>
          </p:nvPr>
        </p:nvSpPr>
        <p:spPr>
          <a:xfrm>
            <a:off x="6002228"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9"/>
          <p:cNvSpPr txBox="1">
            <a:spLocks noGrp="1"/>
          </p:cNvSpPr>
          <p:nvPr>
            <p:ph type="subTitle" idx="4"/>
          </p:nvPr>
        </p:nvSpPr>
        <p:spPr>
          <a:xfrm>
            <a:off x="865525"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0" name="Google Shape;170;p19"/>
          <p:cNvSpPr txBox="1">
            <a:spLocks noGrp="1"/>
          </p:cNvSpPr>
          <p:nvPr>
            <p:ph type="subTitle" idx="5"/>
          </p:nvPr>
        </p:nvSpPr>
        <p:spPr>
          <a:xfrm>
            <a:off x="3433878"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1" name="Google Shape;171;p19"/>
          <p:cNvSpPr txBox="1">
            <a:spLocks noGrp="1"/>
          </p:cNvSpPr>
          <p:nvPr>
            <p:ph type="subTitle" idx="6"/>
          </p:nvPr>
        </p:nvSpPr>
        <p:spPr>
          <a:xfrm>
            <a:off x="6002231"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2"/>
        <p:cNvGrpSpPr/>
        <p:nvPr/>
      </p:nvGrpSpPr>
      <p:grpSpPr>
        <a:xfrm>
          <a:off x="0" y="0"/>
          <a:ext cx="0" cy="0"/>
          <a:chOff x="0" y="0"/>
          <a:chExt cx="0" cy="0"/>
        </a:xfrm>
      </p:grpSpPr>
      <p:grpSp>
        <p:nvGrpSpPr>
          <p:cNvPr id="173" name="Google Shape;173;p20"/>
          <p:cNvGrpSpPr/>
          <p:nvPr/>
        </p:nvGrpSpPr>
        <p:grpSpPr>
          <a:xfrm>
            <a:off x="0" y="4"/>
            <a:ext cx="9144004" cy="5143496"/>
            <a:chOff x="0" y="4"/>
            <a:chExt cx="9144004" cy="5143496"/>
          </a:xfrm>
        </p:grpSpPr>
        <p:pic>
          <p:nvPicPr>
            <p:cNvPr id="174" name="Google Shape;174;p2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75" name="Google Shape;175;p2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76" name="Google Shape;176;p20"/>
          <p:cNvGrpSpPr/>
          <p:nvPr/>
        </p:nvGrpSpPr>
        <p:grpSpPr>
          <a:xfrm rot="-10539848" flipH="1">
            <a:off x="6108563" y="4049075"/>
            <a:ext cx="4573901" cy="3479217"/>
            <a:chOff x="1522650" y="1117750"/>
            <a:chExt cx="4574075" cy="3479350"/>
          </a:xfrm>
        </p:grpSpPr>
        <p:sp>
          <p:nvSpPr>
            <p:cNvPr id="177" name="Google Shape;177;p2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0" name="Google Shape;180;p20"/>
          <p:cNvSpPr txBox="1">
            <a:spLocks noGrp="1"/>
          </p:cNvSpPr>
          <p:nvPr>
            <p:ph type="subTitle" idx="1"/>
          </p:nvPr>
        </p:nvSpPr>
        <p:spPr>
          <a:xfrm>
            <a:off x="1225674" y="1659425"/>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1" name="Google Shape;181;p20"/>
          <p:cNvSpPr txBox="1">
            <a:spLocks noGrp="1"/>
          </p:cNvSpPr>
          <p:nvPr>
            <p:ph type="subTitle" idx="2"/>
          </p:nvPr>
        </p:nvSpPr>
        <p:spPr>
          <a:xfrm>
            <a:off x="5052125" y="1659425"/>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20"/>
          <p:cNvSpPr txBox="1">
            <a:spLocks noGrp="1"/>
          </p:cNvSpPr>
          <p:nvPr>
            <p:ph type="subTitle" idx="3"/>
          </p:nvPr>
        </p:nvSpPr>
        <p:spPr>
          <a:xfrm>
            <a:off x="1225674" y="3320000"/>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0"/>
          <p:cNvSpPr txBox="1">
            <a:spLocks noGrp="1"/>
          </p:cNvSpPr>
          <p:nvPr>
            <p:ph type="subTitle" idx="4"/>
          </p:nvPr>
        </p:nvSpPr>
        <p:spPr>
          <a:xfrm>
            <a:off x="5052125" y="3320000"/>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0"/>
          <p:cNvSpPr txBox="1">
            <a:spLocks noGrp="1"/>
          </p:cNvSpPr>
          <p:nvPr>
            <p:ph type="subTitle" idx="5"/>
          </p:nvPr>
        </p:nvSpPr>
        <p:spPr>
          <a:xfrm>
            <a:off x="1225675" y="13316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5" name="Google Shape;185;p20"/>
          <p:cNvSpPr txBox="1">
            <a:spLocks noGrp="1"/>
          </p:cNvSpPr>
          <p:nvPr>
            <p:ph type="subTitle" idx="6"/>
          </p:nvPr>
        </p:nvSpPr>
        <p:spPr>
          <a:xfrm>
            <a:off x="1225675" y="29922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6" name="Google Shape;186;p20"/>
          <p:cNvSpPr txBox="1">
            <a:spLocks noGrp="1"/>
          </p:cNvSpPr>
          <p:nvPr>
            <p:ph type="subTitle" idx="7"/>
          </p:nvPr>
        </p:nvSpPr>
        <p:spPr>
          <a:xfrm>
            <a:off x="5052099" y="13316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7" name="Google Shape;187;p20"/>
          <p:cNvSpPr txBox="1">
            <a:spLocks noGrp="1"/>
          </p:cNvSpPr>
          <p:nvPr>
            <p:ph type="subTitle" idx="8"/>
          </p:nvPr>
        </p:nvSpPr>
        <p:spPr>
          <a:xfrm>
            <a:off x="5052099" y="29922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8"/>
        <p:cNvGrpSpPr/>
        <p:nvPr/>
      </p:nvGrpSpPr>
      <p:grpSpPr>
        <a:xfrm>
          <a:off x="0" y="0"/>
          <a:ext cx="0" cy="0"/>
          <a:chOff x="0" y="0"/>
          <a:chExt cx="0" cy="0"/>
        </a:xfrm>
      </p:grpSpPr>
      <p:grpSp>
        <p:nvGrpSpPr>
          <p:cNvPr id="189" name="Google Shape;189;p21"/>
          <p:cNvGrpSpPr/>
          <p:nvPr/>
        </p:nvGrpSpPr>
        <p:grpSpPr>
          <a:xfrm>
            <a:off x="0" y="0"/>
            <a:ext cx="9144001" cy="5143500"/>
            <a:chOff x="0" y="0"/>
            <a:chExt cx="9144001" cy="5143500"/>
          </a:xfrm>
        </p:grpSpPr>
        <p:pic>
          <p:nvPicPr>
            <p:cNvPr id="190" name="Google Shape;190;p21"/>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91" name="Google Shape;191;p21"/>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92" name="Google Shape;192;p21"/>
          <p:cNvGrpSpPr/>
          <p:nvPr/>
        </p:nvGrpSpPr>
        <p:grpSpPr>
          <a:xfrm rot="10800000">
            <a:off x="6704226" y="3811697"/>
            <a:ext cx="4574075" cy="3479350"/>
            <a:chOff x="1522650" y="1117750"/>
            <a:chExt cx="4574075" cy="3479350"/>
          </a:xfrm>
        </p:grpSpPr>
        <p:sp>
          <p:nvSpPr>
            <p:cNvPr id="193" name="Google Shape;193;p21"/>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21"/>
          <p:cNvSpPr txBox="1">
            <a:spLocks noGrp="1"/>
          </p:cNvSpPr>
          <p:nvPr>
            <p:ph type="subTitle" idx="1"/>
          </p:nvPr>
        </p:nvSpPr>
        <p:spPr>
          <a:xfrm>
            <a:off x="11620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21"/>
          <p:cNvSpPr txBox="1">
            <a:spLocks noGrp="1"/>
          </p:cNvSpPr>
          <p:nvPr>
            <p:ph type="subTitle" idx="2"/>
          </p:nvPr>
        </p:nvSpPr>
        <p:spPr>
          <a:xfrm>
            <a:off x="3782975" y="1656925"/>
            <a:ext cx="1972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21"/>
          <p:cNvSpPr txBox="1">
            <a:spLocks noGrp="1"/>
          </p:cNvSpPr>
          <p:nvPr>
            <p:ph type="subTitle" idx="3"/>
          </p:nvPr>
        </p:nvSpPr>
        <p:spPr>
          <a:xfrm>
            <a:off x="11620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21"/>
          <p:cNvSpPr txBox="1">
            <a:spLocks noGrp="1"/>
          </p:cNvSpPr>
          <p:nvPr>
            <p:ph type="subTitle" idx="4"/>
          </p:nvPr>
        </p:nvSpPr>
        <p:spPr>
          <a:xfrm>
            <a:off x="378297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21"/>
          <p:cNvSpPr txBox="1">
            <a:spLocks noGrp="1"/>
          </p:cNvSpPr>
          <p:nvPr>
            <p:ph type="subTitle" idx="5"/>
          </p:nvPr>
        </p:nvSpPr>
        <p:spPr>
          <a:xfrm>
            <a:off x="64039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21"/>
          <p:cNvSpPr txBox="1">
            <a:spLocks noGrp="1"/>
          </p:cNvSpPr>
          <p:nvPr>
            <p:ph type="subTitle" idx="6"/>
          </p:nvPr>
        </p:nvSpPr>
        <p:spPr>
          <a:xfrm>
            <a:off x="64039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1"/>
          <p:cNvSpPr txBox="1">
            <a:spLocks noGrp="1"/>
          </p:cNvSpPr>
          <p:nvPr>
            <p:ph type="subTitle" idx="7"/>
          </p:nvPr>
        </p:nvSpPr>
        <p:spPr>
          <a:xfrm>
            <a:off x="1162025" y="1359241"/>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3" name="Google Shape;203;p21"/>
          <p:cNvSpPr txBox="1">
            <a:spLocks noGrp="1"/>
          </p:cNvSpPr>
          <p:nvPr>
            <p:ph type="subTitle" idx="8"/>
          </p:nvPr>
        </p:nvSpPr>
        <p:spPr>
          <a:xfrm>
            <a:off x="3782975" y="1359241"/>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4" name="Google Shape;204;p21"/>
          <p:cNvSpPr txBox="1">
            <a:spLocks noGrp="1"/>
          </p:cNvSpPr>
          <p:nvPr>
            <p:ph type="subTitle" idx="9"/>
          </p:nvPr>
        </p:nvSpPr>
        <p:spPr>
          <a:xfrm>
            <a:off x="6403925" y="1359241"/>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5" name="Google Shape;205;p21"/>
          <p:cNvSpPr txBox="1">
            <a:spLocks noGrp="1"/>
          </p:cNvSpPr>
          <p:nvPr>
            <p:ph type="subTitle" idx="13"/>
          </p:nvPr>
        </p:nvSpPr>
        <p:spPr>
          <a:xfrm>
            <a:off x="1162025" y="3086317"/>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6" name="Google Shape;206;p21"/>
          <p:cNvSpPr txBox="1">
            <a:spLocks noGrp="1"/>
          </p:cNvSpPr>
          <p:nvPr>
            <p:ph type="subTitle" idx="14"/>
          </p:nvPr>
        </p:nvSpPr>
        <p:spPr>
          <a:xfrm>
            <a:off x="3782975" y="3086317"/>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7" name="Google Shape;207;p21"/>
          <p:cNvSpPr txBox="1">
            <a:spLocks noGrp="1"/>
          </p:cNvSpPr>
          <p:nvPr>
            <p:ph type="subTitle" idx="15"/>
          </p:nvPr>
        </p:nvSpPr>
        <p:spPr>
          <a:xfrm>
            <a:off x="6403925" y="3086317"/>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1"/>
        <p:cNvGrpSpPr/>
        <p:nvPr/>
      </p:nvGrpSpPr>
      <p:grpSpPr>
        <a:xfrm>
          <a:off x="0" y="0"/>
          <a:ext cx="0" cy="0"/>
          <a:chOff x="0" y="0"/>
          <a:chExt cx="0" cy="0"/>
        </a:xfrm>
      </p:grpSpPr>
      <p:grpSp>
        <p:nvGrpSpPr>
          <p:cNvPr id="222" name="Google Shape;222;p24"/>
          <p:cNvGrpSpPr/>
          <p:nvPr/>
        </p:nvGrpSpPr>
        <p:grpSpPr>
          <a:xfrm>
            <a:off x="0" y="0"/>
            <a:ext cx="9144001" cy="5143500"/>
            <a:chOff x="0" y="0"/>
            <a:chExt cx="9144001" cy="5143500"/>
          </a:xfrm>
        </p:grpSpPr>
        <p:pic>
          <p:nvPicPr>
            <p:cNvPr id="223" name="Google Shape;223;p24"/>
            <p:cNvPicPr preferRelativeResize="0"/>
            <p:nvPr/>
          </p:nvPicPr>
          <p:blipFill>
            <a:blip r:embed="rId2">
              <a:alphaModFix/>
            </a:blip>
            <a:stretch>
              <a:fillRect/>
            </a:stretch>
          </p:blipFill>
          <p:spPr>
            <a:xfrm rot="10800000" flipH="1">
              <a:off x="0" y="0"/>
              <a:ext cx="4727801" cy="2256875"/>
            </a:xfrm>
            <a:prstGeom prst="rect">
              <a:avLst/>
            </a:prstGeom>
            <a:noFill/>
            <a:ln>
              <a:noFill/>
            </a:ln>
          </p:spPr>
        </p:pic>
        <p:pic>
          <p:nvPicPr>
            <p:cNvPr id="224" name="Google Shape;224;p24"/>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grpSp>
      <p:grpSp>
        <p:nvGrpSpPr>
          <p:cNvPr id="225" name="Google Shape;225;p24"/>
          <p:cNvGrpSpPr/>
          <p:nvPr/>
        </p:nvGrpSpPr>
        <p:grpSpPr>
          <a:xfrm rot="756538">
            <a:off x="-1069833" y="-1842572"/>
            <a:ext cx="4574157" cy="3479412"/>
            <a:chOff x="1522650" y="1117750"/>
            <a:chExt cx="4574075" cy="3479350"/>
          </a:xfrm>
        </p:grpSpPr>
        <p:sp>
          <p:nvSpPr>
            <p:cNvPr id="226" name="Google Shape;226;p2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8"/>
        <p:cNvGrpSpPr/>
        <p:nvPr/>
      </p:nvGrpSpPr>
      <p:grpSpPr>
        <a:xfrm>
          <a:off x="0" y="0"/>
          <a:ext cx="0" cy="0"/>
          <a:chOff x="0" y="0"/>
          <a:chExt cx="0" cy="0"/>
        </a:xfrm>
      </p:grpSpPr>
      <p:grpSp>
        <p:nvGrpSpPr>
          <p:cNvPr id="229" name="Google Shape;229;p25"/>
          <p:cNvGrpSpPr/>
          <p:nvPr/>
        </p:nvGrpSpPr>
        <p:grpSpPr>
          <a:xfrm>
            <a:off x="0" y="0"/>
            <a:ext cx="9144001" cy="5143500"/>
            <a:chOff x="0" y="0"/>
            <a:chExt cx="9144001" cy="5143500"/>
          </a:xfrm>
        </p:grpSpPr>
        <p:pic>
          <p:nvPicPr>
            <p:cNvPr id="230" name="Google Shape;230;p25"/>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231" name="Google Shape;231;p25"/>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232" name="Google Shape;232;p25"/>
          <p:cNvGrpSpPr/>
          <p:nvPr/>
        </p:nvGrpSpPr>
        <p:grpSpPr>
          <a:xfrm>
            <a:off x="-1845124" y="-2180828"/>
            <a:ext cx="12652562" cy="9877041"/>
            <a:chOff x="-1845124" y="-2180828"/>
            <a:chExt cx="12652562" cy="9877041"/>
          </a:xfrm>
        </p:grpSpPr>
        <p:grpSp>
          <p:nvGrpSpPr>
            <p:cNvPr id="233" name="Google Shape;233;p25"/>
            <p:cNvGrpSpPr/>
            <p:nvPr/>
          </p:nvGrpSpPr>
          <p:grpSpPr>
            <a:xfrm>
              <a:off x="-1845124" y="-2180828"/>
              <a:ext cx="4574075" cy="3479350"/>
              <a:chOff x="1522650" y="1117750"/>
              <a:chExt cx="4574075" cy="3479350"/>
            </a:xfrm>
          </p:grpSpPr>
          <p:sp>
            <p:nvSpPr>
              <p:cNvPr id="234" name="Google Shape;234;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5"/>
            <p:cNvGrpSpPr/>
            <p:nvPr/>
          </p:nvGrpSpPr>
          <p:grpSpPr>
            <a:xfrm rot="-10539848" flipH="1">
              <a:off x="6108563" y="4049075"/>
              <a:ext cx="4573901" cy="3479217"/>
              <a:chOff x="1522650" y="1117750"/>
              <a:chExt cx="4574075" cy="3479350"/>
            </a:xfrm>
          </p:grpSpPr>
          <p:sp>
            <p:nvSpPr>
              <p:cNvPr id="237" name="Google Shape;237;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047175" y="1438750"/>
            <a:ext cx="1230300" cy="8814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0" y="0"/>
            <a:ext cx="9144001" cy="5143500"/>
            <a:chOff x="0" y="0"/>
            <a:chExt cx="9144001" cy="5143500"/>
          </a:xfrm>
        </p:grpSpPr>
        <p:pic>
          <p:nvPicPr>
            <p:cNvPr id="18" name="Google Shape;18;p4"/>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9" name="Google Shape;19;p4"/>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090229"/>
            <a:ext cx="7704000" cy="348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2" name="Google Shape;22;p4"/>
          <p:cNvGrpSpPr/>
          <p:nvPr/>
        </p:nvGrpSpPr>
        <p:grpSpPr>
          <a:xfrm rot="10800000">
            <a:off x="6704226" y="3811697"/>
            <a:ext cx="4574075" cy="3479350"/>
            <a:chOff x="1522650" y="1117750"/>
            <a:chExt cx="4574075" cy="3479350"/>
          </a:xfrm>
        </p:grpSpPr>
        <p:sp>
          <p:nvSpPr>
            <p:cNvPr id="23" name="Google Shape;23;p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 name="Google Shape;27;p5"/>
          <p:cNvSpPr txBox="1">
            <a:spLocks noGrp="1"/>
          </p:cNvSpPr>
          <p:nvPr>
            <p:ph type="subTitle" idx="1"/>
          </p:nvPr>
        </p:nvSpPr>
        <p:spPr>
          <a:xfrm>
            <a:off x="4911639"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1808050"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1808050"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 name="Google Shape;30;p5"/>
          <p:cNvSpPr txBox="1">
            <a:spLocks noGrp="1"/>
          </p:cNvSpPr>
          <p:nvPr>
            <p:ph type="subTitle" idx="4"/>
          </p:nvPr>
        </p:nvSpPr>
        <p:spPr>
          <a:xfrm>
            <a:off x="4911639"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1" name="Google Shape;31;p5"/>
          <p:cNvGrpSpPr/>
          <p:nvPr/>
        </p:nvGrpSpPr>
        <p:grpSpPr>
          <a:xfrm>
            <a:off x="0" y="4"/>
            <a:ext cx="9144004" cy="5143496"/>
            <a:chOff x="0" y="4"/>
            <a:chExt cx="9144004" cy="5143496"/>
          </a:xfrm>
        </p:grpSpPr>
        <p:pic>
          <p:nvPicPr>
            <p:cNvPr id="32" name="Google Shape;32;p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3" name="Google Shape;33;p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 name="Google Shape;34;p5"/>
          <p:cNvGrpSpPr/>
          <p:nvPr/>
        </p:nvGrpSpPr>
        <p:grpSpPr>
          <a:xfrm rot="-10539848" flipH="1">
            <a:off x="6108563" y="4049075"/>
            <a:ext cx="4573901" cy="3479217"/>
            <a:chOff x="1522650" y="1117750"/>
            <a:chExt cx="4574075" cy="3479350"/>
          </a:xfrm>
        </p:grpSpPr>
        <p:sp>
          <p:nvSpPr>
            <p:cNvPr id="35" name="Google Shape;35;p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11975" y="829350"/>
            <a:ext cx="3993300" cy="989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1"/>
          </p:nvPr>
        </p:nvSpPr>
        <p:spPr>
          <a:xfrm>
            <a:off x="811975" y="1878550"/>
            <a:ext cx="39933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8" name="Google Shape;48;p7"/>
          <p:cNvSpPr>
            <a:spLocks noGrp="1"/>
          </p:cNvSpPr>
          <p:nvPr>
            <p:ph type="pic" idx="2"/>
          </p:nvPr>
        </p:nvSpPr>
        <p:spPr>
          <a:xfrm>
            <a:off x="5088475" y="770400"/>
            <a:ext cx="3081600" cy="3602700"/>
          </a:xfrm>
          <a:prstGeom prst="roundRect">
            <a:avLst>
              <a:gd name="adj" fmla="val 16667"/>
            </a:avLst>
          </a:prstGeom>
          <a:noFill/>
          <a:ln>
            <a:noFill/>
          </a:ln>
        </p:spPr>
      </p:sp>
      <p:grpSp>
        <p:nvGrpSpPr>
          <p:cNvPr id="49" name="Google Shape;49;p7"/>
          <p:cNvGrpSpPr/>
          <p:nvPr/>
        </p:nvGrpSpPr>
        <p:grpSpPr>
          <a:xfrm>
            <a:off x="0" y="0"/>
            <a:ext cx="9144001" cy="5143500"/>
            <a:chOff x="0" y="0"/>
            <a:chExt cx="9144001" cy="5143500"/>
          </a:xfrm>
        </p:grpSpPr>
        <p:pic>
          <p:nvPicPr>
            <p:cNvPr id="50" name="Google Shape;50;p7"/>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51" name="Google Shape;51;p7"/>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52" name="Google Shape;52;p7"/>
          <p:cNvGrpSpPr/>
          <p:nvPr/>
        </p:nvGrpSpPr>
        <p:grpSpPr>
          <a:xfrm rot="10800000">
            <a:off x="6704226" y="3811697"/>
            <a:ext cx="4574075" cy="3479350"/>
            <a:chOff x="1522650" y="1117750"/>
            <a:chExt cx="4574075" cy="3479350"/>
          </a:xfrm>
        </p:grpSpPr>
        <p:sp>
          <p:nvSpPr>
            <p:cNvPr id="53" name="Google Shape;53;p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10" y="0"/>
            <a:ext cx="9143991" cy="5143500"/>
            <a:chOff x="10" y="0"/>
            <a:chExt cx="9143991" cy="5143500"/>
          </a:xfrm>
        </p:grpSpPr>
        <p:pic>
          <p:nvPicPr>
            <p:cNvPr id="57" name="Google Shape;57;p8"/>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58" name="Google Shape;58;p8"/>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59" name="Google Shape;59;p8"/>
          <p:cNvGrpSpPr/>
          <p:nvPr/>
        </p:nvGrpSpPr>
        <p:grpSpPr>
          <a:xfrm rot="756538">
            <a:off x="5159567" y="-1927047"/>
            <a:ext cx="4574157" cy="3479412"/>
            <a:chOff x="1522650" y="1117750"/>
            <a:chExt cx="4574075" cy="3479350"/>
          </a:xfrm>
        </p:grpSpPr>
        <p:sp>
          <p:nvSpPr>
            <p:cNvPr id="60" name="Google Shape;60;p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8"/>
          <p:cNvSpPr txBox="1">
            <a:spLocks noGrp="1"/>
          </p:cNvSpPr>
          <p:nvPr>
            <p:ph type="title"/>
          </p:nvPr>
        </p:nvSpPr>
        <p:spPr>
          <a:xfrm>
            <a:off x="3830000" y="1716400"/>
            <a:ext cx="4508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grpSp>
        <p:nvGrpSpPr>
          <p:cNvPr id="64" name="Google Shape;64;p9"/>
          <p:cNvGrpSpPr/>
          <p:nvPr/>
        </p:nvGrpSpPr>
        <p:grpSpPr>
          <a:xfrm rot="756538">
            <a:off x="-714808" y="-2409347"/>
            <a:ext cx="4574157" cy="3479412"/>
            <a:chOff x="1522650" y="1117750"/>
            <a:chExt cx="4574075" cy="3479350"/>
          </a:xfrm>
        </p:grpSpPr>
        <p:sp>
          <p:nvSpPr>
            <p:cNvPr id="65" name="Google Shape;65;p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9"/>
          <p:cNvGrpSpPr/>
          <p:nvPr/>
        </p:nvGrpSpPr>
        <p:grpSpPr>
          <a:xfrm>
            <a:off x="0" y="0"/>
            <a:ext cx="9144001" cy="5143500"/>
            <a:chOff x="0" y="0"/>
            <a:chExt cx="9144001" cy="5143500"/>
          </a:xfrm>
        </p:grpSpPr>
        <p:pic>
          <p:nvPicPr>
            <p:cNvPr id="68" name="Google Shape;68;p9"/>
            <p:cNvPicPr preferRelativeResize="0"/>
            <p:nvPr/>
          </p:nvPicPr>
          <p:blipFill>
            <a:blip r:embed="rId2">
              <a:alphaModFix/>
            </a:blip>
            <a:stretch>
              <a:fillRect/>
            </a:stretch>
          </p:blipFill>
          <p:spPr>
            <a:xfrm rot="10800000" flipH="1">
              <a:off x="5738810" y="0"/>
              <a:ext cx="3405191" cy="5143500"/>
            </a:xfrm>
            <a:prstGeom prst="rect">
              <a:avLst/>
            </a:prstGeom>
            <a:noFill/>
            <a:ln>
              <a:noFill/>
            </a:ln>
          </p:spPr>
        </p:pic>
        <p:pic>
          <p:nvPicPr>
            <p:cNvPr id="69" name="Google Shape;69;p9"/>
            <p:cNvPicPr preferRelativeResize="0"/>
            <p:nvPr/>
          </p:nvPicPr>
          <p:blipFill>
            <a:blip r:embed="rId3">
              <a:alphaModFix/>
            </a:blip>
            <a:stretch>
              <a:fillRect/>
            </a:stretch>
          </p:blipFill>
          <p:spPr>
            <a:xfrm rot="10800000" flipH="1">
              <a:off x="0" y="0"/>
              <a:ext cx="4727801" cy="2256875"/>
            </a:xfrm>
            <a:prstGeom prst="rect">
              <a:avLst/>
            </a:prstGeom>
            <a:noFill/>
            <a:ln>
              <a:noFill/>
            </a:ln>
          </p:spPr>
        </p:pic>
      </p:grpSp>
      <p:sp>
        <p:nvSpPr>
          <p:cNvPr id="70" name="Google Shape;70;p9"/>
          <p:cNvSpPr txBox="1">
            <a:spLocks noGrp="1"/>
          </p:cNvSpPr>
          <p:nvPr>
            <p:ph type="title"/>
          </p:nvPr>
        </p:nvSpPr>
        <p:spPr>
          <a:xfrm>
            <a:off x="713225" y="1528900"/>
            <a:ext cx="4872900" cy="1964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1" name="Google Shape;71;p9"/>
          <p:cNvSpPr txBox="1">
            <a:spLocks noGrp="1"/>
          </p:cNvSpPr>
          <p:nvPr>
            <p:ph type="subTitle" idx="1"/>
          </p:nvPr>
        </p:nvSpPr>
        <p:spPr>
          <a:xfrm>
            <a:off x="713225" y="3640050"/>
            <a:ext cx="4872900" cy="4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a:spLocks noGrp="1"/>
          </p:cNvSpPr>
          <p:nvPr>
            <p:ph type="pic" idx="2"/>
          </p:nvPr>
        </p:nvSpPr>
        <p:spPr>
          <a:xfrm>
            <a:off x="0" y="0"/>
            <a:ext cx="9144000" cy="5143500"/>
          </a:xfrm>
          <a:prstGeom prst="rect">
            <a:avLst/>
          </a:prstGeom>
          <a:noFill/>
          <a:ln>
            <a:noFill/>
          </a:ln>
        </p:spPr>
      </p:sp>
      <p:sp>
        <p:nvSpPr>
          <p:cNvPr id="74" name="Google Shape;74;p10"/>
          <p:cNvSpPr txBox="1">
            <a:spLocks noGrp="1"/>
          </p:cNvSpPr>
          <p:nvPr>
            <p:ph type="title"/>
          </p:nvPr>
        </p:nvSpPr>
        <p:spPr>
          <a:xfrm>
            <a:off x="720000" y="4014450"/>
            <a:ext cx="5713200" cy="572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5" name="Google Shape;75;p10"/>
          <p:cNvGrpSpPr/>
          <p:nvPr/>
        </p:nvGrpSpPr>
        <p:grpSpPr>
          <a:xfrm>
            <a:off x="0" y="4"/>
            <a:ext cx="9144004" cy="5143496"/>
            <a:chOff x="0" y="4"/>
            <a:chExt cx="9144004" cy="5143496"/>
          </a:xfrm>
        </p:grpSpPr>
        <p:pic>
          <p:nvPicPr>
            <p:cNvPr id="76" name="Google Shape;76;p1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7" name="Google Shape;77;p1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8" name="Google Shape;78;p10"/>
          <p:cNvGrpSpPr/>
          <p:nvPr/>
        </p:nvGrpSpPr>
        <p:grpSpPr>
          <a:xfrm>
            <a:off x="-896231" y="-2525369"/>
            <a:ext cx="11703669" cy="10221582"/>
            <a:chOff x="-896231" y="-2525369"/>
            <a:chExt cx="11703669" cy="10221582"/>
          </a:xfrm>
        </p:grpSpPr>
        <p:grpSp>
          <p:nvGrpSpPr>
            <p:cNvPr id="79" name="Google Shape;79;p10"/>
            <p:cNvGrpSpPr/>
            <p:nvPr/>
          </p:nvGrpSpPr>
          <p:grpSpPr>
            <a:xfrm rot="-10539848" flipH="1">
              <a:off x="6108563" y="4049075"/>
              <a:ext cx="4573901" cy="3479217"/>
              <a:chOff x="1522650" y="1117750"/>
              <a:chExt cx="4574075" cy="3479350"/>
            </a:xfrm>
          </p:grpSpPr>
          <p:sp>
            <p:nvSpPr>
              <p:cNvPr id="80" name="Google Shape;80;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0"/>
            <p:cNvGrpSpPr/>
            <p:nvPr/>
          </p:nvGrpSpPr>
          <p:grpSpPr>
            <a:xfrm>
              <a:off x="-896231" y="-2525369"/>
              <a:ext cx="4573618" cy="3479002"/>
              <a:chOff x="1522650" y="1117750"/>
              <a:chExt cx="4574075" cy="3479350"/>
            </a:xfrm>
          </p:grpSpPr>
          <p:sp>
            <p:nvSpPr>
              <p:cNvPr id="83" name="Google Shape;83;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marL="914400" lvl="1"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marL="1371600" lvl="2"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marL="1828800" lvl="3"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marL="2286000" lvl="4"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marL="2743200" lvl="5"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marL="3200400" lvl="6"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marL="3657600" lvl="7"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marL="4114800" lvl="8"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63" r:id="rId10"/>
    <p:sldLayoutId id="2147483665" r:id="rId11"/>
    <p:sldLayoutId id="2147483666" r:id="rId12"/>
    <p:sldLayoutId id="2147483667" r:id="rId13"/>
    <p:sldLayoutId id="2147483670"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15" name="Picture 14">
            <a:extLst>
              <a:ext uri="{FF2B5EF4-FFF2-40B4-BE49-F238E27FC236}">
                <a16:creationId xmlns:a16="http://schemas.microsoft.com/office/drawing/2014/main" id="{9EF63429-EDFE-416D-9A5A-573578875A55}"/>
              </a:ext>
            </a:extLst>
          </p:cNvPr>
          <p:cNvPicPr>
            <a:picLocks noChangeAspect="1"/>
          </p:cNvPicPr>
          <p:nvPr/>
        </p:nvPicPr>
        <p:blipFill>
          <a:blip r:embed="rId3"/>
          <a:stretch>
            <a:fillRect/>
          </a:stretch>
        </p:blipFill>
        <p:spPr>
          <a:xfrm>
            <a:off x="1519795" y="971269"/>
            <a:ext cx="5664776" cy="3311158"/>
          </a:xfrm>
          <a:prstGeom prst="rect">
            <a:avLst/>
          </a:prstGeom>
        </p:spPr>
      </p:pic>
      <p:grpSp>
        <p:nvGrpSpPr>
          <p:cNvPr id="249" name="Google Shape;249;p29"/>
          <p:cNvGrpSpPr/>
          <p:nvPr/>
        </p:nvGrpSpPr>
        <p:grpSpPr>
          <a:xfrm rot="756538">
            <a:off x="-682151" y="-1886833"/>
            <a:ext cx="4574157" cy="3479412"/>
            <a:chOff x="1522650" y="1117750"/>
            <a:chExt cx="4574075" cy="3479350"/>
          </a:xfrm>
        </p:grpSpPr>
        <p:sp>
          <p:nvSpPr>
            <p:cNvPr id="250" name="Google Shape;250;p2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2" name="Google Shape;252;p29"/>
          <p:cNvPicPr preferRelativeResize="0"/>
          <p:nvPr/>
        </p:nvPicPr>
        <p:blipFill>
          <a:blip r:embed="rId4">
            <a:alphaModFix/>
          </a:blip>
          <a:stretch>
            <a:fillRect/>
          </a:stretch>
        </p:blipFill>
        <p:spPr>
          <a:xfrm rot="10800000" flipH="1">
            <a:off x="5738810" y="0"/>
            <a:ext cx="3405191" cy="5143500"/>
          </a:xfrm>
          <a:prstGeom prst="rect">
            <a:avLst/>
          </a:prstGeom>
          <a:noFill/>
          <a:ln>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we do</a:t>
            </a:r>
            <a:endParaRPr dirty="0"/>
          </a:p>
        </p:txBody>
      </p:sp>
      <p:sp>
        <p:nvSpPr>
          <p:cNvPr id="318" name="Google Shape;318;p35"/>
          <p:cNvSpPr txBox="1">
            <a:spLocks noGrp="1"/>
          </p:cNvSpPr>
          <p:nvPr>
            <p:ph type="subTitle" idx="1"/>
          </p:nvPr>
        </p:nvSpPr>
        <p:spPr>
          <a:xfrm>
            <a:off x="852462" y="1409314"/>
            <a:ext cx="3830572" cy="18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lang="en-US" dirty="0"/>
          </a:p>
          <a:p>
            <a:pPr marL="171450" lvl="0" indent="-171450" algn="l" rtl="0">
              <a:spcBef>
                <a:spcPts val="0"/>
              </a:spcBef>
              <a:spcAft>
                <a:spcPts val="0"/>
              </a:spcAft>
              <a:buFont typeface="Arial" panose="020B0604020202020204" pitchFamily="34" charset="0"/>
              <a:buChar char="•"/>
            </a:pPr>
            <a:r>
              <a:rPr lang="en-US" dirty="0"/>
              <a:t>PAM (Privileged Access Management)</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XDR (Extended Detection and Response)</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endParaRPr lang="en-US" dirty="0"/>
          </a:p>
          <a:p>
            <a:pPr marL="0" lvl="0" indent="0" algn="l" rtl="0">
              <a:spcBef>
                <a:spcPts val="0"/>
              </a:spcBef>
              <a:spcAft>
                <a:spcPts val="0"/>
              </a:spcAft>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8CD19254-C9E7-4D9D-94A0-81D822C0A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96" y="1248268"/>
            <a:ext cx="3114863" cy="1062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202DB8-4D96-47EC-8E16-A64EDC77D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494" y="2897841"/>
            <a:ext cx="3070355" cy="180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20426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we do</a:t>
            </a:r>
            <a:endParaRPr dirty="0"/>
          </a:p>
        </p:txBody>
      </p:sp>
      <p:sp>
        <p:nvSpPr>
          <p:cNvPr id="318" name="Google Shape;318;p35"/>
          <p:cNvSpPr txBox="1">
            <a:spLocks noGrp="1"/>
          </p:cNvSpPr>
          <p:nvPr>
            <p:ph type="subTitle" idx="1"/>
          </p:nvPr>
        </p:nvSpPr>
        <p:spPr>
          <a:xfrm>
            <a:off x="852462" y="1409314"/>
            <a:ext cx="3830572" cy="648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lang="en-US" dirty="0"/>
          </a:p>
          <a:p>
            <a:pPr marL="171450" lvl="0" indent="-171450" algn="l" rtl="0">
              <a:spcBef>
                <a:spcPts val="0"/>
              </a:spcBef>
              <a:spcAft>
                <a:spcPts val="0"/>
              </a:spcAft>
              <a:buFont typeface="Arial" panose="020B0604020202020204" pitchFamily="34" charset="0"/>
              <a:buChar char="•"/>
            </a:pPr>
            <a:r>
              <a:rPr lang="en-US" dirty="0"/>
              <a:t>EDR (Endpoint Detection and Response)</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endParaRPr lang="en-US" dirty="0"/>
          </a:p>
          <a:p>
            <a:pPr marL="0" lvl="0" indent="0" algn="l" rtl="0">
              <a:spcBef>
                <a:spcPts val="0"/>
              </a:spcBef>
              <a:spcAft>
                <a:spcPts val="0"/>
              </a:spcAft>
            </a:pPr>
            <a:endParaRPr lang="en-US" dirty="0"/>
          </a:p>
          <a:p>
            <a:pPr marL="0" lvl="0" indent="0" algn="l" rtl="0">
              <a:spcBef>
                <a:spcPts val="0"/>
              </a:spcBef>
              <a:spcAft>
                <a:spcPts val="0"/>
              </a:spcAft>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143BFF7A-FD68-4CA1-9626-FB3FFE9B8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207213"/>
            <a:ext cx="3768634" cy="211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8663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3600528" y="2202727"/>
            <a:ext cx="5441871"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 Model</a:t>
            </a:r>
            <a:endParaRPr dirty="0"/>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a:xfrm>
            <a:off x="3600529" y="1240593"/>
            <a:ext cx="1230300" cy="881400"/>
          </a:xfrm>
        </p:spPr>
        <p:txBody>
          <a:bodyPr/>
          <a:lstStyle/>
          <a:p>
            <a:r>
              <a:rPr lang="en-US" dirty="0"/>
              <a:t>04</a:t>
            </a:r>
          </a:p>
        </p:txBody>
      </p:sp>
    </p:spTree>
    <p:extLst>
      <p:ext uri="{BB962C8B-B14F-4D97-AF65-F5344CB8AC3E}">
        <p14:creationId xmlns:p14="http://schemas.microsoft.com/office/powerpoint/2010/main" val="228350725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Subscription </a:t>
            </a:r>
            <a:r>
              <a:rPr lang="en" dirty="0"/>
              <a:t>based model</a:t>
            </a:r>
            <a:endParaRPr dirty="0"/>
          </a:p>
        </p:txBody>
      </p:sp>
      <p:sp>
        <p:nvSpPr>
          <p:cNvPr id="331" name="Google Shape;331;p36"/>
          <p:cNvSpPr txBox="1">
            <a:spLocks noGrp="1"/>
          </p:cNvSpPr>
          <p:nvPr>
            <p:ph type="subTitle" idx="1"/>
          </p:nvPr>
        </p:nvSpPr>
        <p:spPr>
          <a:xfrm>
            <a:off x="722754" y="1659425"/>
            <a:ext cx="6794920" cy="912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Different tier of subscription package to suit their needs.</a:t>
            </a:r>
          </a:p>
          <a:p>
            <a:pPr marL="171450" lvl="0" indent="-171450" algn="l" rtl="0">
              <a:spcBef>
                <a:spcPts val="0"/>
              </a:spcBef>
              <a:spcAft>
                <a:spcPts val="0"/>
              </a:spcAft>
              <a:buFont typeface="Arial" panose="020B0604020202020204" pitchFamily="34" charset="0"/>
              <a:buChar char="•"/>
            </a:pPr>
            <a:r>
              <a:rPr lang="en" dirty="0"/>
              <a:t>Basic</a:t>
            </a:r>
          </a:p>
          <a:p>
            <a:pPr marL="171450" lvl="0" indent="-171450" algn="l" rtl="0">
              <a:spcBef>
                <a:spcPts val="0"/>
              </a:spcBef>
              <a:spcAft>
                <a:spcPts val="0"/>
              </a:spcAft>
              <a:buFont typeface="Arial" panose="020B0604020202020204" pitchFamily="34" charset="0"/>
              <a:buChar char="•"/>
            </a:pPr>
            <a:r>
              <a:rPr lang="en" dirty="0"/>
              <a:t>Standard</a:t>
            </a:r>
          </a:p>
          <a:p>
            <a:pPr marL="171450" lvl="0" indent="-171450" algn="l" rtl="0">
              <a:spcBef>
                <a:spcPts val="0"/>
              </a:spcBef>
              <a:spcAft>
                <a:spcPts val="0"/>
              </a:spcAft>
              <a:buFont typeface="Arial" panose="020B0604020202020204" pitchFamily="34" charset="0"/>
              <a:buChar char="•"/>
            </a:pPr>
            <a:r>
              <a:rPr lang="en" dirty="0"/>
              <a:t>Premium</a:t>
            </a:r>
            <a:endParaRPr dirty="0"/>
          </a:p>
        </p:txBody>
      </p:sp>
      <p:sp>
        <p:nvSpPr>
          <p:cNvPr id="335" name="Google Shape;335;p36"/>
          <p:cNvSpPr txBox="1">
            <a:spLocks noGrp="1"/>
          </p:cNvSpPr>
          <p:nvPr>
            <p:ph type="subTitle" idx="5"/>
          </p:nvPr>
        </p:nvSpPr>
        <p:spPr>
          <a:xfrm>
            <a:off x="722755" y="1331675"/>
            <a:ext cx="3218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Subscription package:</a:t>
            </a:r>
            <a:endParaRPr dirty="0"/>
          </a:p>
        </p:txBody>
      </p:sp>
      <p:sp>
        <p:nvSpPr>
          <p:cNvPr id="46" name="Google Shape;335;p36">
            <a:extLst>
              <a:ext uri="{FF2B5EF4-FFF2-40B4-BE49-F238E27FC236}">
                <a16:creationId xmlns:a16="http://schemas.microsoft.com/office/drawing/2014/main" id="{41D91654-F652-4C91-9CE1-B1AC8B54A752}"/>
              </a:ext>
            </a:extLst>
          </p:cNvPr>
          <p:cNvSpPr txBox="1">
            <a:spLocks/>
          </p:cNvSpPr>
          <p:nvPr/>
        </p:nvSpPr>
        <p:spPr>
          <a:xfrm>
            <a:off x="720000" y="2425724"/>
            <a:ext cx="3218700" cy="41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Customizable package:</a:t>
            </a:r>
          </a:p>
        </p:txBody>
      </p:sp>
      <p:sp>
        <p:nvSpPr>
          <p:cNvPr id="47" name="Google Shape;331;p36">
            <a:extLst>
              <a:ext uri="{FF2B5EF4-FFF2-40B4-BE49-F238E27FC236}">
                <a16:creationId xmlns:a16="http://schemas.microsoft.com/office/drawing/2014/main" id="{A6FBCECA-9829-46E2-A140-272BCA04EC7B}"/>
              </a:ext>
            </a:extLst>
          </p:cNvPr>
          <p:cNvSpPr txBox="1">
            <a:spLocks/>
          </p:cNvSpPr>
          <p:nvPr/>
        </p:nvSpPr>
        <p:spPr>
          <a:xfrm>
            <a:off x="722754" y="2695111"/>
            <a:ext cx="6794920" cy="342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9pPr>
          </a:lstStyle>
          <a:p>
            <a:pPr marL="0" indent="0"/>
            <a:r>
              <a:rPr lang="en-US" dirty="0"/>
              <a:t>Opportunity customize their cybersecurity solutions.</a:t>
            </a:r>
          </a:p>
        </p:txBody>
      </p:sp>
      <p:sp>
        <p:nvSpPr>
          <p:cNvPr id="48" name="Google Shape;335;p36">
            <a:extLst>
              <a:ext uri="{FF2B5EF4-FFF2-40B4-BE49-F238E27FC236}">
                <a16:creationId xmlns:a16="http://schemas.microsoft.com/office/drawing/2014/main" id="{4EA5223C-174F-48F6-948E-C03CDAED81F4}"/>
              </a:ext>
            </a:extLst>
          </p:cNvPr>
          <p:cNvSpPr txBox="1">
            <a:spLocks/>
          </p:cNvSpPr>
          <p:nvPr/>
        </p:nvSpPr>
        <p:spPr>
          <a:xfrm>
            <a:off x="720000" y="2945474"/>
            <a:ext cx="3218700" cy="41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Additional Services:</a:t>
            </a:r>
          </a:p>
        </p:txBody>
      </p:sp>
      <p:sp>
        <p:nvSpPr>
          <p:cNvPr id="49" name="Google Shape;331;p36">
            <a:extLst>
              <a:ext uri="{FF2B5EF4-FFF2-40B4-BE49-F238E27FC236}">
                <a16:creationId xmlns:a16="http://schemas.microsoft.com/office/drawing/2014/main" id="{0B34599E-DC8F-485F-8D42-3C465174F73C}"/>
              </a:ext>
            </a:extLst>
          </p:cNvPr>
          <p:cNvSpPr txBox="1">
            <a:spLocks/>
          </p:cNvSpPr>
          <p:nvPr/>
        </p:nvSpPr>
        <p:spPr>
          <a:xfrm>
            <a:off x="720000" y="3213450"/>
            <a:ext cx="6794920" cy="1341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9pPr>
          </a:lstStyle>
          <a:p>
            <a:pPr marL="171450" indent="-171450">
              <a:buFont typeface="Arial" panose="020B0604020202020204" pitchFamily="34" charset="0"/>
              <a:buChar char="•"/>
            </a:pPr>
            <a:r>
              <a:rPr lang="en-US" dirty="0"/>
              <a:t>Training and awareness campaigns, </a:t>
            </a:r>
          </a:p>
          <a:p>
            <a:pPr marL="171450" indent="-171450">
              <a:buFont typeface="Arial" panose="020B0604020202020204" pitchFamily="34" charset="0"/>
              <a:buChar char="•"/>
            </a:pPr>
            <a:r>
              <a:rPr lang="en-US" dirty="0"/>
              <a:t>Incident response support, </a:t>
            </a:r>
          </a:p>
          <a:p>
            <a:pPr marL="171450" indent="-171450">
              <a:buFont typeface="Arial" panose="020B0604020202020204" pitchFamily="34" charset="0"/>
              <a:buChar char="•"/>
            </a:pPr>
            <a:r>
              <a:rPr lang="en-US" dirty="0"/>
              <a:t>Customized threat intelligence feeds, </a:t>
            </a:r>
          </a:p>
          <a:p>
            <a:pPr marL="171450" indent="-171450">
              <a:buFont typeface="Arial" panose="020B0604020202020204" pitchFamily="34" charset="0"/>
              <a:buChar char="•"/>
            </a:pPr>
            <a:r>
              <a:rPr lang="en-US" dirty="0"/>
              <a:t>On-demand consultancy. </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and Revenue</a:t>
            </a:r>
            <a:endParaRPr dirty="0"/>
          </a:p>
        </p:txBody>
      </p:sp>
      <p:graphicFrame>
        <p:nvGraphicFramePr>
          <p:cNvPr id="6" name="Table 5">
            <a:extLst>
              <a:ext uri="{FF2B5EF4-FFF2-40B4-BE49-F238E27FC236}">
                <a16:creationId xmlns:a16="http://schemas.microsoft.com/office/drawing/2014/main" id="{73E6FFEE-8A1B-4924-ABD2-7989C2D6C76D}"/>
              </a:ext>
            </a:extLst>
          </p:cNvPr>
          <p:cNvGraphicFramePr>
            <a:graphicFrameLocks noGrp="1"/>
          </p:cNvGraphicFramePr>
          <p:nvPr>
            <p:extLst>
              <p:ext uri="{D42A27DB-BD31-4B8C-83A1-F6EECF244321}">
                <p14:modId xmlns:p14="http://schemas.microsoft.com/office/powerpoint/2010/main" val="3222796553"/>
              </p:ext>
            </p:extLst>
          </p:nvPr>
        </p:nvGraphicFramePr>
        <p:xfrm>
          <a:off x="1463364" y="1019844"/>
          <a:ext cx="6217271" cy="3473861"/>
        </p:xfrm>
        <a:graphic>
          <a:graphicData uri="http://schemas.openxmlformats.org/drawingml/2006/table">
            <a:tbl>
              <a:tblPr firstRow="1" firstCol="1" bandRow="1">
                <a:tableStyleId>{48E1233F-6CF5-440B-B0D8-CC0D13302181}</a:tableStyleId>
              </a:tblPr>
              <a:tblGrid>
                <a:gridCol w="1845753">
                  <a:extLst>
                    <a:ext uri="{9D8B030D-6E8A-4147-A177-3AD203B41FA5}">
                      <a16:colId xmlns:a16="http://schemas.microsoft.com/office/drawing/2014/main" val="1252223243"/>
                    </a:ext>
                  </a:extLst>
                </a:gridCol>
                <a:gridCol w="1080022">
                  <a:extLst>
                    <a:ext uri="{9D8B030D-6E8A-4147-A177-3AD203B41FA5}">
                      <a16:colId xmlns:a16="http://schemas.microsoft.com/office/drawing/2014/main" val="2480384457"/>
                    </a:ext>
                  </a:extLst>
                </a:gridCol>
                <a:gridCol w="1080022">
                  <a:extLst>
                    <a:ext uri="{9D8B030D-6E8A-4147-A177-3AD203B41FA5}">
                      <a16:colId xmlns:a16="http://schemas.microsoft.com/office/drawing/2014/main" val="2149815690"/>
                    </a:ext>
                  </a:extLst>
                </a:gridCol>
                <a:gridCol w="1131452">
                  <a:extLst>
                    <a:ext uri="{9D8B030D-6E8A-4147-A177-3AD203B41FA5}">
                      <a16:colId xmlns:a16="http://schemas.microsoft.com/office/drawing/2014/main" val="1876475439"/>
                    </a:ext>
                  </a:extLst>
                </a:gridCol>
                <a:gridCol w="1080022">
                  <a:extLst>
                    <a:ext uri="{9D8B030D-6E8A-4147-A177-3AD203B41FA5}">
                      <a16:colId xmlns:a16="http://schemas.microsoft.com/office/drawing/2014/main" val="530904070"/>
                    </a:ext>
                  </a:extLst>
                </a:gridCol>
              </a:tblGrid>
              <a:tr h="172804">
                <a:tc>
                  <a:txBody>
                    <a:bodyPr/>
                    <a:lstStyle/>
                    <a:p>
                      <a:pPr>
                        <a:lnSpc>
                          <a:spcPct val="107000"/>
                        </a:lnSpc>
                      </a:pPr>
                      <a:endParaRPr lang="en-US" sz="1100" kern="100" dirty="0">
                        <a:solidFill>
                          <a:schemeClr val="bg1"/>
                        </a:solidFill>
                        <a:effectLst/>
                        <a:latin typeface="Times New Roman" panose="02020603050405020304" pitchFamily="18" charset="0"/>
                      </a:endParaRPr>
                    </a:p>
                  </a:txBody>
                  <a:tcPr marL="58287" marR="58287" marT="8572" marB="0" anchor="ctr">
                    <a:solidFill>
                      <a:schemeClr val="bg1">
                        <a:lumMod val="50000"/>
                      </a:schemeClr>
                    </a:solidFill>
                  </a:tcPr>
                </a:tc>
                <a:tc>
                  <a:txBody>
                    <a:bodyPr/>
                    <a:lstStyle/>
                    <a:p>
                      <a:pPr marL="0" marR="0">
                        <a:lnSpc>
                          <a:spcPct val="107000"/>
                        </a:lnSpc>
                        <a:spcBef>
                          <a:spcPts val="0"/>
                        </a:spcBef>
                        <a:spcAft>
                          <a:spcPts val="800"/>
                        </a:spcAft>
                      </a:pPr>
                      <a:r>
                        <a:rPr lang="en-US" sz="1100" kern="100" dirty="0">
                          <a:solidFill>
                            <a:schemeClr val="bg1"/>
                          </a:solidFill>
                          <a:effectLst/>
                        </a:rPr>
                        <a:t>2024-25</a:t>
                      </a:r>
                      <a:endParaRPr lang="en-US" sz="1100" kern="100" dirty="0">
                        <a:solidFill>
                          <a:schemeClr val="bg1"/>
                        </a:solidFill>
                        <a:effectLst/>
                        <a:latin typeface="Times New Roman" panose="02020603050405020304" pitchFamily="18" charset="0"/>
                        <a:ea typeface="Calibri" panose="020F0502020204030204" pitchFamily="34" charset="0"/>
                      </a:endParaRPr>
                    </a:p>
                  </a:txBody>
                  <a:tcPr marL="58287" marR="58287" marT="8572" marB="0" anchor="ctr">
                    <a:solidFill>
                      <a:schemeClr val="bg1">
                        <a:lumMod val="50000"/>
                      </a:schemeClr>
                    </a:solidFill>
                  </a:tcPr>
                </a:tc>
                <a:tc>
                  <a:txBody>
                    <a:bodyPr/>
                    <a:lstStyle/>
                    <a:p>
                      <a:pPr marL="0" marR="0">
                        <a:lnSpc>
                          <a:spcPct val="107000"/>
                        </a:lnSpc>
                        <a:spcBef>
                          <a:spcPts val="0"/>
                        </a:spcBef>
                        <a:spcAft>
                          <a:spcPts val="800"/>
                        </a:spcAft>
                      </a:pPr>
                      <a:r>
                        <a:rPr lang="en-US" sz="1100" kern="100" dirty="0">
                          <a:solidFill>
                            <a:schemeClr val="bg1"/>
                          </a:solidFill>
                          <a:effectLst/>
                        </a:rPr>
                        <a:t>2025-26</a:t>
                      </a:r>
                      <a:endParaRPr lang="en-US" sz="1100" kern="100" dirty="0">
                        <a:solidFill>
                          <a:schemeClr val="bg1"/>
                        </a:solidFill>
                        <a:effectLst/>
                        <a:latin typeface="Times New Roman" panose="02020603050405020304" pitchFamily="18" charset="0"/>
                        <a:ea typeface="Calibri" panose="020F0502020204030204" pitchFamily="34" charset="0"/>
                      </a:endParaRPr>
                    </a:p>
                  </a:txBody>
                  <a:tcPr marL="58287" marR="58287" marT="8572" marB="0" anchor="ctr">
                    <a:solidFill>
                      <a:schemeClr val="bg1">
                        <a:lumMod val="50000"/>
                      </a:schemeClr>
                    </a:solidFill>
                  </a:tcPr>
                </a:tc>
                <a:tc>
                  <a:txBody>
                    <a:bodyPr/>
                    <a:lstStyle/>
                    <a:p>
                      <a:pPr marL="0" marR="0">
                        <a:lnSpc>
                          <a:spcPct val="107000"/>
                        </a:lnSpc>
                        <a:spcBef>
                          <a:spcPts val="0"/>
                        </a:spcBef>
                        <a:spcAft>
                          <a:spcPts val="800"/>
                        </a:spcAft>
                      </a:pPr>
                      <a:r>
                        <a:rPr lang="en-US" sz="1100" kern="100" dirty="0">
                          <a:solidFill>
                            <a:schemeClr val="bg1"/>
                          </a:solidFill>
                          <a:effectLst/>
                        </a:rPr>
                        <a:t>2027-28</a:t>
                      </a:r>
                      <a:endParaRPr lang="en-US" sz="1100" kern="100" dirty="0">
                        <a:solidFill>
                          <a:schemeClr val="bg1"/>
                        </a:solidFill>
                        <a:effectLst/>
                        <a:latin typeface="Times New Roman" panose="02020603050405020304" pitchFamily="18" charset="0"/>
                        <a:ea typeface="Calibri" panose="020F0502020204030204" pitchFamily="34" charset="0"/>
                      </a:endParaRPr>
                    </a:p>
                  </a:txBody>
                  <a:tcPr marL="58287" marR="58287" marT="8572" marB="0" anchor="ctr">
                    <a:solidFill>
                      <a:schemeClr val="bg1">
                        <a:lumMod val="50000"/>
                      </a:schemeClr>
                    </a:solidFill>
                  </a:tcPr>
                </a:tc>
                <a:tc>
                  <a:txBody>
                    <a:bodyPr/>
                    <a:lstStyle/>
                    <a:p>
                      <a:pPr marL="0" marR="0">
                        <a:lnSpc>
                          <a:spcPct val="107000"/>
                        </a:lnSpc>
                        <a:spcBef>
                          <a:spcPts val="0"/>
                        </a:spcBef>
                        <a:spcAft>
                          <a:spcPts val="800"/>
                        </a:spcAft>
                      </a:pPr>
                      <a:r>
                        <a:rPr lang="en-US" sz="1100" kern="100" dirty="0">
                          <a:solidFill>
                            <a:schemeClr val="bg1"/>
                          </a:solidFill>
                          <a:effectLst/>
                        </a:rPr>
                        <a:t>2028-29</a:t>
                      </a:r>
                      <a:endParaRPr lang="en-US" sz="1100" kern="100" dirty="0">
                        <a:solidFill>
                          <a:schemeClr val="bg1"/>
                        </a:solidFill>
                        <a:effectLst/>
                        <a:latin typeface="Times New Roman" panose="02020603050405020304" pitchFamily="18" charset="0"/>
                        <a:ea typeface="Calibri" panose="020F0502020204030204" pitchFamily="34" charset="0"/>
                      </a:endParaRPr>
                    </a:p>
                  </a:txBody>
                  <a:tcPr marL="58287" marR="58287" marT="8572" marB="0" anchor="ctr">
                    <a:solidFill>
                      <a:schemeClr val="bg1">
                        <a:lumMod val="50000"/>
                      </a:schemeClr>
                    </a:solidFill>
                  </a:tcPr>
                </a:tc>
                <a:extLst>
                  <a:ext uri="{0D108BD9-81ED-4DB2-BD59-A6C34878D82A}">
                    <a16:rowId xmlns:a16="http://schemas.microsoft.com/office/drawing/2014/main" val="4151587558"/>
                  </a:ext>
                </a:extLst>
              </a:tr>
              <a:tr h="292578">
                <a:tc>
                  <a:txBody>
                    <a:bodyPr/>
                    <a:lstStyle/>
                    <a:p>
                      <a:pPr marL="0" marR="0">
                        <a:lnSpc>
                          <a:spcPct val="107000"/>
                        </a:lnSpc>
                        <a:spcBef>
                          <a:spcPts val="0"/>
                        </a:spcBef>
                        <a:spcAft>
                          <a:spcPts val="800"/>
                        </a:spcAft>
                      </a:pPr>
                      <a:r>
                        <a:rPr lang="en-US" sz="1100" kern="100">
                          <a:effectLst/>
                        </a:rPr>
                        <a:t>Market Size (Domestic)</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dirty="0">
                          <a:effectLst/>
                        </a:rPr>
                        <a:t>1 Billion BDT</a:t>
                      </a:r>
                      <a:endParaRPr lang="en-US" sz="1100" kern="100" dirty="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dirty="0">
                          <a:effectLst/>
                        </a:rPr>
                        <a:t>2.4 Billion BDT</a:t>
                      </a:r>
                      <a:endParaRPr lang="en-US" sz="1100" kern="100" dirty="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7.5 Billion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12 Billion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547795764"/>
                  </a:ext>
                </a:extLst>
              </a:tr>
              <a:tr h="172804">
                <a:tc>
                  <a:txBody>
                    <a:bodyPr/>
                    <a:lstStyle/>
                    <a:p>
                      <a:pPr marL="0" marR="0">
                        <a:lnSpc>
                          <a:spcPct val="107000"/>
                        </a:lnSpc>
                        <a:spcBef>
                          <a:spcPts val="0"/>
                        </a:spcBef>
                        <a:spcAft>
                          <a:spcPts val="800"/>
                        </a:spcAft>
                      </a:pPr>
                      <a:r>
                        <a:rPr lang="en-US" sz="1100" kern="100">
                          <a:effectLst/>
                        </a:rPr>
                        <a:t>Average growth rate</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dirty="0">
                          <a:effectLst/>
                        </a:rPr>
                        <a:t>14%</a:t>
                      </a:r>
                      <a:endParaRPr lang="en-US" sz="1100" kern="100" dirty="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21.25%</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6%</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6%</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2338227811"/>
                  </a:ext>
                </a:extLst>
              </a:tr>
              <a:tr h="172804">
                <a:tc>
                  <a:txBody>
                    <a:bodyPr/>
                    <a:lstStyle/>
                    <a:p>
                      <a:pPr marL="0" marR="0">
                        <a:lnSpc>
                          <a:spcPct val="107000"/>
                        </a:lnSpc>
                        <a:spcBef>
                          <a:spcPts val="0"/>
                        </a:spcBef>
                        <a:spcAft>
                          <a:spcPts val="800"/>
                        </a:spcAft>
                      </a:pPr>
                      <a:r>
                        <a:rPr lang="en-US" sz="1100" kern="100">
                          <a:effectLst/>
                        </a:rPr>
                        <a:t>Number of clients</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5,000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8,000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15,000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20,000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1988481489"/>
                  </a:ext>
                </a:extLst>
              </a:tr>
              <a:tr h="348922">
                <a:tc>
                  <a:txBody>
                    <a:bodyPr/>
                    <a:lstStyle/>
                    <a:p>
                      <a:pPr marL="0" marR="0">
                        <a:lnSpc>
                          <a:spcPct val="107000"/>
                        </a:lnSpc>
                        <a:spcBef>
                          <a:spcPts val="0"/>
                        </a:spcBef>
                        <a:spcAft>
                          <a:spcPts val="800"/>
                        </a:spcAft>
                      </a:pPr>
                      <a:r>
                        <a:rPr lang="en-US" sz="1100" kern="100">
                          <a:effectLst/>
                        </a:rPr>
                        <a:t>Average spending on server security</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200,000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300,000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500,000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600,000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2812190988"/>
                  </a:ext>
                </a:extLst>
              </a:tr>
              <a:tr h="172804">
                <a:tc>
                  <a:txBody>
                    <a:bodyPr/>
                    <a:lstStyle/>
                    <a:p>
                      <a:pPr marL="0" marR="0">
                        <a:lnSpc>
                          <a:spcPct val="107000"/>
                        </a:lnSpc>
                        <a:spcBef>
                          <a:spcPts val="0"/>
                        </a:spcBef>
                        <a:spcAft>
                          <a:spcPts val="800"/>
                        </a:spcAft>
                      </a:pPr>
                      <a:r>
                        <a:rPr lang="en-US" sz="1100" kern="100">
                          <a:effectLst/>
                        </a:rPr>
                        <a:t>Market Growth Rate</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6%</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8.7%</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5.50%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3.33%</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485117998"/>
                  </a:ext>
                </a:extLst>
              </a:tr>
              <a:tr h="172804">
                <a:tc>
                  <a:txBody>
                    <a:bodyPr/>
                    <a:lstStyle/>
                    <a:p>
                      <a:pPr marL="0" marR="0">
                        <a:lnSpc>
                          <a:spcPct val="107000"/>
                        </a:lnSpc>
                        <a:spcBef>
                          <a:spcPts val="0"/>
                        </a:spcBef>
                        <a:spcAft>
                          <a:spcPts val="800"/>
                        </a:spcAft>
                      </a:pPr>
                      <a:r>
                        <a:rPr lang="en-US" sz="1100" kern="100">
                          <a:effectLst/>
                        </a:rPr>
                        <a:t>Access to remote service</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9%</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15%</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20%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25%</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821201040"/>
                  </a:ext>
                </a:extLst>
              </a:tr>
              <a:tr h="348922">
                <a:tc>
                  <a:txBody>
                    <a:bodyPr/>
                    <a:lstStyle/>
                    <a:p>
                      <a:pPr marL="0" marR="0">
                        <a:lnSpc>
                          <a:spcPct val="107000"/>
                        </a:lnSpc>
                        <a:spcBef>
                          <a:spcPts val="0"/>
                        </a:spcBef>
                        <a:spcAft>
                          <a:spcPts val="800"/>
                        </a:spcAft>
                      </a:pPr>
                      <a:r>
                        <a:rPr lang="en-US" sz="1100" kern="100">
                          <a:effectLst/>
                        </a:rPr>
                        <a:t>Clients Able to Use Our Service</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1,250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3,500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6,000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8,000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1679998371"/>
                  </a:ext>
                </a:extLst>
              </a:tr>
              <a:tr h="348922">
                <a:tc>
                  <a:txBody>
                    <a:bodyPr/>
                    <a:lstStyle/>
                    <a:p>
                      <a:pPr marL="0" marR="0">
                        <a:lnSpc>
                          <a:spcPct val="107000"/>
                        </a:lnSpc>
                        <a:spcBef>
                          <a:spcPts val="0"/>
                        </a:spcBef>
                        <a:spcAft>
                          <a:spcPts val="800"/>
                        </a:spcAft>
                      </a:pPr>
                      <a:r>
                        <a:rPr lang="en-US" sz="1100" kern="100">
                          <a:effectLst/>
                        </a:rPr>
                        <a:t>Clients interested in using our service</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50%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50%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50%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50%</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4012494564"/>
                  </a:ext>
                </a:extLst>
              </a:tr>
              <a:tr h="172804">
                <a:tc>
                  <a:txBody>
                    <a:bodyPr/>
                    <a:lstStyle/>
                    <a:p>
                      <a:pPr marL="0" marR="0">
                        <a:lnSpc>
                          <a:spcPct val="107000"/>
                        </a:lnSpc>
                        <a:spcBef>
                          <a:spcPts val="0"/>
                        </a:spcBef>
                        <a:spcAft>
                          <a:spcPts val="800"/>
                        </a:spcAft>
                      </a:pPr>
                      <a:r>
                        <a:rPr lang="en-US" sz="1100" kern="100">
                          <a:effectLst/>
                        </a:rPr>
                        <a:t>Target Market (Companies)</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75%</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75%</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75%</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75%</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798696773"/>
                  </a:ext>
                </a:extLst>
              </a:tr>
              <a:tr h="348922">
                <a:tc>
                  <a:txBody>
                    <a:bodyPr/>
                    <a:lstStyle/>
                    <a:p>
                      <a:pPr marL="0" marR="0">
                        <a:lnSpc>
                          <a:spcPct val="107000"/>
                        </a:lnSpc>
                        <a:spcBef>
                          <a:spcPts val="0"/>
                        </a:spcBef>
                        <a:spcAft>
                          <a:spcPts val="800"/>
                        </a:spcAft>
                      </a:pPr>
                      <a:r>
                        <a:rPr lang="en-US" sz="1100" kern="100">
                          <a:effectLst/>
                        </a:rPr>
                        <a:t>Market Penetration (% of Target Market)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0.5%</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1.5%</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2%</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dirty="0">
                          <a:effectLst/>
                        </a:rPr>
                        <a:t>2.50%</a:t>
                      </a:r>
                      <a:endParaRPr lang="en-US" sz="1100" kern="100" dirty="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3450467500"/>
                  </a:ext>
                </a:extLst>
              </a:tr>
              <a:tr h="172804">
                <a:tc>
                  <a:txBody>
                    <a:bodyPr/>
                    <a:lstStyle/>
                    <a:p>
                      <a:pPr marL="0" marR="0">
                        <a:lnSpc>
                          <a:spcPct val="107000"/>
                        </a:lnSpc>
                        <a:spcBef>
                          <a:spcPts val="0"/>
                        </a:spcBef>
                        <a:spcAft>
                          <a:spcPts val="800"/>
                        </a:spcAft>
                      </a:pPr>
                      <a:r>
                        <a:rPr lang="en-US" sz="1100" kern="100">
                          <a:effectLst/>
                        </a:rPr>
                        <a:t>Market Penetration (Taka)</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50 Million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65 Million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70 Million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75 Million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1323107494"/>
                  </a:ext>
                </a:extLst>
              </a:tr>
              <a:tr h="172804">
                <a:tc>
                  <a:txBody>
                    <a:bodyPr/>
                    <a:lstStyle/>
                    <a:p>
                      <a:pPr marL="0" marR="0">
                        <a:lnSpc>
                          <a:spcPct val="107000"/>
                        </a:lnSpc>
                        <a:spcBef>
                          <a:spcPts val="0"/>
                        </a:spcBef>
                        <a:spcAft>
                          <a:spcPts val="800"/>
                        </a:spcAft>
                      </a:pPr>
                      <a:r>
                        <a:rPr lang="en-US" sz="1100" kern="100">
                          <a:effectLst/>
                        </a:rPr>
                        <a:t>Subscription Cost Average</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85,000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90,000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95,000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100,000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2268595356"/>
                  </a:ext>
                </a:extLst>
              </a:tr>
              <a:tr h="172804">
                <a:tc>
                  <a:txBody>
                    <a:bodyPr/>
                    <a:lstStyle/>
                    <a:p>
                      <a:pPr marL="0" marR="0">
                        <a:lnSpc>
                          <a:spcPct val="107000"/>
                        </a:lnSpc>
                        <a:spcBef>
                          <a:spcPts val="0"/>
                        </a:spcBef>
                        <a:spcAft>
                          <a:spcPts val="800"/>
                        </a:spcAft>
                      </a:pPr>
                      <a:r>
                        <a:rPr lang="en-US" sz="1100" kern="100">
                          <a:effectLst/>
                        </a:rPr>
                        <a:t>Average Revenue Per Client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20,000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25,000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a:effectLst/>
                        </a:rPr>
                        <a:t>30,000 BDT</a:t>
                      </a:r>
                      <a:endParaRPr lang="en-US" sz="1100" kern="100">
                        <a:effectLst/>
                        <a:latin typeface="Times New Roman" panose="02020603050405020304" pitchFamily="18" charset="0"/>
                        <a:ea typeface="Calibri" panose="020F0502020204030204" pitchFamily="34" charset="0"/>
                      </a:endParaRPr>
                    </a:p>
                  </a:txBody>
                  <a:tcPr marL="58287" marR="58287" marT="8572" marB="0" anchor="ctr"/>
                </a:tc>
                <a:tc>
                  <a:txBody>
                    <a:bodyPr/>
                    <a:lstStyle/>
                    <a:p>
                      <a:pPr marL="0" marR="0">
                        <a:lnSpc>
                          <a:spcPct val="107000"/>
                        </a:lnSpc>
                        <a:spcBef>
                          <a:spcPts val="0"/>
                        </a:spcBef>
                        <a:spcAft>
                          <a:spcPts val="800"/>
                        </a:spcAft>
                      </a:pPr>
                      <a:r>
                        <a:rPr lang="en-US" sz="1100" kern="100" dirty="0">
                          <a:effectLst/>
                        </a:rPr>
                        <a:t>35,000 BDT</a:t>
                      </a:r>
                      <a:endParaRPr lang="en-US" sz="1100" kern="100" dirty="0">
                        <a:effectLst/>
                        <a:latin typeface="Times New Roman" panose="02020603050405020304" pitchFamily="18" charset="0"/>
                        <a:ea typeface="Calibri" panose="020F0502020204030204" pitchFamily="34" charset="0"/>
                      </a:endParaRPr>
                    </a:p>
                  </a:txBody>
                  <a:tcPr marL="58287" marR="58287" marT="8572" marB="0" anchor="ctr"/>
                </a:tc>
                <a:extLst>
                  <a:ext uri="{0D108BD9-81ED-4DB2-BD59-A6C34878D82A}">
                    <a16:rowId xmlns:a16="http://schemas.microsoft.com/office/drawing/2014/main" val="999623749"/>
                  </a:ext>
                </a:extLst>
              </a:tr>
            </a:tbl>
          </a:graphicData>
        </a:graphic>
      </p:graphicFrame>
    </p:spTree>
    <p:extLst>
      <p:ext uri="{BB962C8B-B14F-4D97-AF65-F5344CB8AC3E}">
        <p14:creationId xmlns:p14="http://schemas.microsoft.com/office/powerpoint/2010/main" val="289340175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3600528" y="2202727"/>
            <a:ext cx="5441871"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Operations Plan</a:t>
            </a:r>
            <a:endParaRPr dirty="0"/>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a:xfrm>
            <a:off x="3600529" y="1240593"/>
            <a:ext cx="1230300" cy="881400"/>
          </a:xfrm>
        </p:spPr>
        <p:txBody>
          <a:bodyPr/>
          <a:lstStyle/>
          <a:p>
            <a:r>
              <a:rPr lang="en-US" dirty="0"/>
              <a:t>05</a:t>
            </a:r>
          </a:p>
        </p:txBody>
      </p:sp>
    </p:spTree>
    <p:extLst>
      <p:ext uri="{BB962C8B-B14F-4D97-AF65-F5344CB8AC3E}">
        <p14:creationId xmlns:p14="http://schemas.microsoft.com/office/powerpoint/2010/main" val="5405838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Value Chain Analysis</a:t>
            </a:r>
            <a:endParaRPr dirty="0"/>
          </a:p>
        </p:txBody>
      </p:sp>
      <p:graphicFrame>
        <p:nvGraphicFramePr>
          <p:cNvPr id="2" name="Table 1">
            <a:extLst>
              <a:ext uri="{FF2B5EF4-FFF2-40B4-BE49-F238E27FC236}">
                <a16:creationId xmlns:a16="http://schemas.microsoft.com/office/drawing/2014/main" id="{7238F197-4CB7-4D83-B342-6E02CC42B040}"/>
              </a:ext>
            </a:extLst>
          </p:cNvPr>
          <p:cNvGraphicFramePr>
            <a:graphicFrameLocks noGrp="1"/>
          </p:cNvGraphicFramePr>
          <p:nvPr>
            <p:extLst>
              <p:ext uri="{D42A27DB-BD31-4B8C-83A1-F6EECF244321}">
                <p14:modId xmlns:p14="http://schemas.microsoft.com/office/powerpoint/2010/main" val="101828354"/>
              </p:ext>
            </p:extLst>
          </p:nvPr>
        </p:nvGraphicFramePr>
        <p:xfrm>
          <a:off x="646405" y="1389805"/>
          <a:ext cx="7851190" cy="2762488"/>
        </p:xfrm>
        <a:graphic>
          <a:graphicData uri="http://schemas.openxmlformats.org/drawingml/2006/table">
            <a:tbl>
              <a:tblPr firstRow="1" firstCol="1" bandRow="1">
                <a:tableStyleId>{48E1233F-6CF5-440B-B0D8-CC0D13302181}</a:tableStyleId>
              </a:tblPr>
              <a:tblGrid>
                <a:gridCol w="612374">
                  <a:extLst>
                    <a:ext uri="{9D8B030D-6E8A-4147-A177-3AD203B41FA5}">
                      <a16:colId xmlns:a16="http://schemas.microsoft.com/office/drawing/2014/main" val="3691400510"/>
                    </a:ext>
                  </a:extLst>
                </a:gridCol>
                <a:gridCol w="1353999">
                  <a:extLst>
                    <a:ext uri="{9D8B030D-6E8A-4147-A177-3AD203B41FA5}">
                      <a16:colId xmlns:a16="http://schemas.microsoft.com/office/drawing/2014/main" val="563538570"/>
                    </a:ext>
                  </a:extLst>
                </a:gridCol>
                <a:gridCol w="1103812">
                  <a:extLst>
                    <a:ext uri="{9D8B030D-6E8A-4147-A177-3AD203B41FA5}">
                      <a16:colId xmlns:a16="http://schemas.microsoft.com/office/drawing/2014/main" val="800013913"/>
                    </a:ext>
                  </a:extLst>
                </a:gridCol>
                <a:gridCol w="933994">
                  <a:extLst>
                    <a:ext uri="{9D8B030D-6E8A-4147-A177-3AD203B41FA5}">
                      <a16:colId xmlns:a16="http://schemas.microsoft.com/office/drawing/2014/main" val="2804143708"/>
                    </a:ext>
                  </a:extLst>
                </a:gridCol>
                <a:gridCol w="1926771">
                  <a:extLst>
                    <a:ext uri="{9D8B030D-6E8A-4147-A177-3AD203B41FA5}">
                      <a16:colId xmlns:a16="http://schemas.microsoft.com/office/drawing/2014/main" val="3417034086"/>
                    </a:ext>
                  </a:extLst>
                </a:gridCol>
                <a:gridCol w="1920240">
                  <a:extLst>
                    <a:ext uri="{9D8B030D-6E8A-4147-A177-3AD203B41FA5}">
                      <a16:colId xmlns:a16="http://schemas.microsoft.com/office/drawing/2014/main" val="3837640463"/>
                    </a:ext>
                  </a:extLst>
                </a:gridCol>
              </a:tblGrid>
              <a:tr h="309476">
                <a:tc rowSpan="2">
                  <a:txBody>
                    <a:bodyPr/>
                    <a:lstStyle/>
                    <a:p>
                      <a:pPr marL="0" marR="0" algn="l">
                        <a:lnSpc>
                          <a:spcPct val="107000"/>
                        </a:lnSpc>
                        <a:spcBef>
                          <a:spcPts val="0"/>
                        </a:spcBef>
                        <a:spcAft>
                          <a:spcPts val="0"/>
                        </a:spcAft>
                      </a:pPr>
                      <a:r>
                        <a:rPr lang="en-US" sz="700" kern="100" dirty="0">
                          <a:effectLst/>
                        </a:rPr>
                        <a:t>Core Activities</a:t>
                      </a:r>
                      <a:endParaRPr lang="en-US" sz="700" kern="100" dirty="0">
                        <a:effectLst/>
                        <a:latin typeface="Times New Roman" panose="02020603050405020304" pitchFamily="18" charset="0"/>
                        <a:ea typeface="Calibri" panose="020F0502020204030204" pitchFamily="34" charset="0"/>
                      </a:endParaRPr>
                    </a:p>
                  </a:txBody>
                  <a:tcPr marL="37890" marR="37890" marT="0" marB="0"/>
                </a:tc>
                <a:tc>
                  <a:txBody>
                    <a:bodyPr/>
                    <a:lstStyle/>
                    <a:p>
                      <a:pPr marL="0" marR="0" algn="l">
                        <a:lnSpc>
                          <a:spcPct val="107000"/>
                        </a:lnSpc>
                        <a:spcBef>
                          <a:spcPts val="0"/>
                        </a:spcBef>
                        <a:spcAft>
                          <a:spcPts val="0"/>
                        </a:spcAft>
                      </a:pPr>
                      <a:r>
                        <a:rPr lang="en-US" sz="700" kern="100" dirty="0">
                          <a:solidFill>
                            <a:schemeClr val="bg1"/>
                          </a:solidFill>
                          <a:effectLst/>
                        </a:rPr>
                        <a:t>Inbound Logistics</a:t>
                      </a:r>
                      <a:endParaRPr lang="en-US" sz="700" kern="100" dirty="0">
                        <a:solidFill>
                          <a:schemeClr val="bg1"/>
                        </a:solidFill>
                        <a:effectLst/>
                        <a:latin typeface="Times New Roman" panose="02020603050405020304" pitchFamily="18" charset="0"/>
                        <a:ea typeface="Calibri" panose="020F0502020204030204" pitchFamily="34" charset="0"/>
                      </a:endParaRPr>
                    </a:p>
                  </a:txBody>
                  <a:tcPr marL="37890" marR="37890" marT="0" marB="0">
                    <a:solidFill>
                      <a:schemeClr val="bg1">
                        <a:lumMod val="50000"/>
                      </a:schemeClr>
                    </a:solidFill>
                  </a:tcPr>
                </a:tc>
                <a:tc>
                  <a:txBody>
                    <a:bodyPr/>
                    <a:lstStyle/>
                    <a:p>
                      <a:pPr marL="0" marR="0" algn="l">
                        <a:lnSpc>
                          <a:spcPct val="107000"/>
                        </a:lnSpc>
                        <a:spcBef>
                          <a:spcPts val="0"/>
                        </a:spcBef>
                        <a:spcAft>
                          <a:spcPts val="0"/>
                        </a:spcAft>
                      </a:pPr>
                      <a:r>
                        <a:rPr lang="en-US" sz="700" kern="100" dirty="0">
                          <a:solidFill>
                            <a:schemeClr val="bg1"/>
                          </a:solidFill>
                          <a:effectLst/>
                        </a:rPr>
                        <a:t>Operations</a:t>
                      </a:r>
                      <a:endParaRPr lang="en-US" sz="700" kern="100" dirty="0">
                        <a:solidFill>
                          <a:schemeClr val="bg1"/>
                        </a:solidFill>
                        <a:effectLst/>
                        <a:latin typeface="Times New Roman" panose="02020603050405020304" pitchFamily="18" charset="0"/>
                        <a:ea typeface="Calibri" panose="020F0502020204030204" pitchFamily="34" charset="0"/>
                      </a:endParaRPr>
                    </a:p>
                  </a:txBody>
                  <a:tcPr marL="37890" marR="37890" marT="0" marB="0">
                    <a:solidFill>
                      <a:schemeClr val="bg1">
                        <a:lumMod val="50000"/>
                      </a:schemeClr>
                    </a:solidFill>
                  </a:tcPr>
                </a:tc>
                <a:tc>
                  <a:txBody>
                    <a:bodyPr/>
                    <a:lstStyle/>
                    <a:p>
                      <a:pPr marL="0" marR="0" algn="l">
                        <a:lnSpc>
                          <a:spcPct val="107000"/>
                        </a:lnSpc>
                        <a:spcBef>
                          <a:spcPts val="0"/>
                        </a:spcBef>
                        <a:spcAft>
                          <a:spcPts val="0"/>
                        </a:spcAft>
                      </a:pPr>
                      <a:r>
                        <a:rPr lang="en-US" sz="700" kern="100" dirty="0">
                          <a:solidFill>
                            <a:schemeClr val="bg1"/>
                          </a:solidFill>
                          <a:effectLst/>
                        </a:rPr>
                        <a:t>Outbound Logistics</a:t>
                      </a:r>
                      <a:endParaRPr lang="en-US" sz="700" kern="100" dirty="0">
                        <a:solidFill>
                          <a:schemeClr val="bg1"/>
                        </a:solidFill>
                        <a:effectLst/>
                        <a:latin typeface="Times New Roman" panose="02020603050405020304" pitchFamily="18" charset="0"/>
                        <a:ea typeface="Calibri" panose="020F0502020204030204" pitchFamily="34" charset="0"/>
                      </a:endParaRPr>
                    </a:p>
                  </a:txBody>
                  <a:tcPr marL="37890" marR="37890" marT="0" marB="0">
                    <a:solidFill>
                      <a:schemeClr val="bg1">
                        <a:lumMod val="50000"/>
                      </a:schemeClr>
                    </a:solidFill>
                  </a:tcPr>
                </a:tc>
                <a:tc>
                  <a:txBody>
                    <a:bodyPr/>
                    <a:lstStyle/>
                    <a:p>
                      <a:pPr marL="0" marR="0" algn="l">
                        <a:lnSpc>
                          <a:spcPct val="107000"/>
                        </a:lnSpc>
                        <a:spcBef>
                          <a:spcPts val="0"/>
                        </a:spcBef>
                        <a:spcAft>
                          <a:spcPts val="0"/>
                        </a:spcAft>
                      </a:pPr>
                      <a:r>
                        <a:rPr lang="en-US" sz="700" kern="100" dirty="0">
                          <a:solidFill>
                            <a:schemeClr val="bg1"/>
                          </a:solidFill>
                          <a:effectLst/>
                        </a:rPr>
                        <a:t>Marketing and Sales</a:t>
                      </a:r>
                      <a:endParaRPr lang="en-US" sz="700" kern="100" dirty="0">
                        <a:solidFill>
                          <a:schemeClr val="bg1"/>
                        </a:solidFill>
                        <a:effectLst/>
                        <a:latin typeface="Times New Roman" panose="02020603050405020304" pitchFamily="18" charset="0"/>
                        <a:ea typeface="Calibri" panose="020F0502020204030204" pitchFamily="34" charset="0"/>
                      </a:endParaRPr>
                    </a:p>
                  </a:txBody>
                  <a:tcPr marL="37890" marR="37890" marT="0" marB="0">
                    <a:solidFill>
                      <a:schemeClr val="bg1">
                        <a:lumMod val="50000"/>
                      </a:schemeClr>
                    </a:solidFill>
                  </a:tcPr>
                </a:tc>
                <a:tc>
                  <a:txBody>
                    <a:bodyPr/>
                    <a:lstStyle/>
                    <a:p>
                      <a:pPr marL="0" marR="0" algn="l">
                        <a:lnSpc>
                          <a:spcPct val="107000"/>
                        </a:lnSpc>
                        <a:spcBef>
                          <a:spcPts val="0"/>
                        </a:spcBef>
                        <a:spcAft>
                          <a:spcPts val="0"/>
                        </a:spcAft>
                      </a:pPr>
                      <a:r>
                        <a:rPr lang="en-US" sz="700" kern="100" dirty="0">
                          <a:solidFill>
                            <a:schemeClr val="bg1"/>
                          </a:solidFill>
                          <a:effectLst/>
                        </a:rPr>
                        <a:t>After Sales Services</a:t>
                      </a:r>
                      <a:endParaRPr lang="en-US" sz="700" kern="100" dirty="0">
                        <a:solidFill>
                          <a:schemeClr val="bg1"/>
                        </a:solidFill>
                        <a:effectLst/>
                        <a:latin typeface="Times New Roman" panose="02020603050405020304" pitchFamily="18" charset="0"/>
                        <a:ea typeface="Calibri" panose="020F0502020204030204" pitchFamily="34" charset="0"/>
                      </a:endParaRPr>
                    </a:p>
                  </a:txBody>
                  <a:tcPr marL="37890" marR="37890" marT="0" marB="0">
                    <a:solidFill>
                      <a:schemeClr val="bg1">
                        <a:lumMod val="50000"/>
                      </a:schemeClr>
                    </a:solidFill>
                  </a:tcPr>
                </a:tc>
                <a:extLst>
                  <a:ext uri="{0D108BD9-81ED-4DB2-BD59-A6C34878D82A}">
                    <a16:rowId xmlns:a16="http://schemas.microsoft.com/office/drawing/2014/main" val="588162850"/>
                  </a:ext>
                </a:extLst>
              </a:tr>
              <a:tr h="1265988">
                <a:tc vMerge="1">
                  <a:txBody>
                    <a:bodyPr/>
                    <a:lstStyle/>
                    <a:p>
                      <a:endParaRPr lang="en-US"/>
                    </a:p>
                  </a:txBody>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Security Agent Deployment</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Security Configuration Information</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Threat Intelligence feed</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Customer Onboarding and Training</a:t>
                      </a:r>
                      <a:endParaRPr lang="en-US" sz="700" kern="100">
                        <a:effectLst/>
                        <a:latin typeface="Times New Roman" panose="02020603050405020304" pitchFamily="18" charset="0"/>
                        <a:ea typeface="Calibri" panose="020F0502020204030204" pitchFamily="34" charset="0"/>
                      </a:endParaRPr>
                    </a:p>
                  </a:txBody>
                  <a:tcPr marL="37890" marR="37890" marT="0" marB="0"/>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Remote Security Service</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Threat detection, eradication and prevention</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Creating cyber awareness</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Enhancing privacy</a:t>
                      </a:r>
                      <a:endParaRPr lang="en-US" sz="700" kern="100">
                        <a:effectLst/>
                        <a:latin typeface="Times New Roman" panose="02020603050405020304" pitchFamily="18" charset="0"/>
                        <a:ea typeface="Calibri" panose="020F0502020204030204" pitchFamily="34" charset="0"/>
                      </a:endParaRPr>
                    </a:p>
                  </a:txBody>
                  <a:tcPr marL="37890" marR="37890" marT="0" marB="0"/>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Security monitoring and alerts</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Security reports and dashboard</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Security incident response.</a:t>
                      </a:r>
                      <a:endParaRPr lang="en-US" sz="700" kern="100">
                        <a:effectLst/>
                        <a:latin typeface="Times New Roman" panose="02020603050405020304" pitchFamily="18" charset="0"/>
                        <a:ea typeface="Calibri" panose="020F0502020204030204" pitchFamily="34" charset="0"/>
                      </a:endParaRPr>
                    </a:p>
                  </a:txBody>
                  <a:tcPr marL="37890" marR="37890" marT="0" marB="0"/>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Subscription-based service.</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Facebook page.</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Google AdSense.</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SEO.</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Offers and discounts.</a:t>
                      </a:r>
                      <a:endParaRPr lang="en-US" sz="700" kern="100">
                        <a:effectLst/>
                        <a:latin typeface="Times New Roman" panose="02020603050405020304" pitchFamily="18" charset="0"/>
                        <a:ea typeface="Calibri" panose="020F0502020204030204" pitchFamily="34" charset="0"/>
                      </a:endParaRPr>
                    </a:p>
                  </a:txBody>
                  <a:tcPr marL="37890" marR="37890" marT="0" marB="0"/>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700" kern="100" dirty="0">
                          <a:effectLst/>
                        </a:rPr>
                        <a:t>Feedback collection.</a:t>
                      </a:r>
                    </a:p>
                    <a:p>
                      <a:pPr marL="342900" marR="0" lvl="0" indent="-342900" algn="l">
                        <a:lnSpc>
                          <a:spcPct val="107000"/>
                        </a:lnSpc>
                        <a:spcBef>
                          <a:spcPts val="0"/>
                        </a:spcBef>
                        <a:spcAft>
                          <a:spcPts val="0"/>
                        </a:spcAft>
                        <a:buFont typeface="Symbol" panose="05050102010706020507" pitchFamily="18" charset="2"/>
                        <a:buChar char=""/>
                      </a:pPr>
                      <a:r>
                        <a:rPr lang="en-US" sz="700" kern="100" dirty="0">
                          <a:effectLst/>
                        </a:rPr>
                        <a:t>Ensuring data privacy.</a:t>
                      </a:r>
                    </a:p>
                    <a:p>
                      <a:pPr marL="342900" marR="0" lvl="0" indent="-342900" algn="l">
                        <a:lnSpc>
                          <a:spcPct val="107000"/>
                        </a:lnSpc>
                        <a:spcBef>
                          <a:spcPts val="0"/>
                        </a:spcBef>
                        <a:spcAft>
                          <a:spcPts val="0"/>
                        </a:spcAft>
                        <a:buFont typeface="Symbol" panose="05050102010706020507" pitchFamily="18" charset="2"/>
                        <a:buChar char=""/>
                      </a:pPr>
                      <a:r>
                        <a:rPr lang="en-US" sz="700" kern="100" dirty="0">
                          <a:effectLst/>
                        </a:rPr>
                        <a:t>On field training for client employees if necessary.</a:t>
                      </a:r>
                      <a:endParaRPr lang="en-US" sz="700" kern="100" dirty="0">
                        <a:effectLst/>
                        <a:latin typeface="Times New Roman" panose="02020603050405020304" pitchFamily="18" charset="0"/>
                        <a:ea typeface="Calibri" panose="020F0502020204030204" pitchFamily="34" charset="0"/>
                      </a:endParaRPr>
                    </a:p>
                  </a:txBody>
                  <a:tcPr marL="37890" marR="37890" marT="0" marB="0"/>
                </a:tc>
                <a:extLst>
                  <a:ext uri="{0D108BD9-81ED-4DB2-BD59-A6C34878D82A}">
                    <a16:rowId xmlns:a16="http://schemas.microsoft.com/office/drawing/2014/main" val="1963886034"/>
                  </a:ext>
                </a:extLst>
              </a:tr>
              <a:tr h="296756">
                <a:tc rowSpan="4">
                  <a:txBody>
                    <a:bodyPr/>
                    <a:lstStyle/>
                    <a:p>
                      <a:pPr marL="0" marR="0" algn="l">
                        <a:lnSpc>
                          <a:spcPct val="107000"/>
                        </a:lnSpc>
                        <a:spcBef>
                          <a:spcPts val="0"/>
                        </a:spcBef>
                        <a:spcAft>
                          <a:spcPts val="0"/>
                        </a:spcAft>
                      </a:pPr>
                      <a:r>
                        <a:rPr lang="en-US" sz="700" kern="100">
                          <a:effectLst/>
                        </a:rPr>
                        <a:t>Support</a:t>
                      </a:r>
                    </a:p>
                    <a:p>
                      <a:pPr marL="0" marR="0" algn="l">
                        <a:lnSpc>
                          <a:spcPct val="107000"/>
                        </a:lnSpc>
                        <a:spcBef>
                          <a:spcPts val="0"/>
                        </a:spcBef>
                        <a:spcAft>
                          <a:spcPts val="0"/>
                        </a:spcAft>
                      </a:pPr>
                      <a:r>
                        <a:rPr lang="en-US" sz="700" kern="100">
                          <a:effectLst/>
                        </a:rPr>
                        <a:t>Activities</a:t>
                      </a:r>
                      <a:endParaRPr lang="en-US" sz="700" kern="100">
                        <a:effectLst/>
                        <a:latin typeface="Times New Roman" panose="02020603050405020304" pitchFamily="18" charset="0"/>
                        <a:ea typeface="Calibri" panose="020F0502020204030204" pitchFamily="34" charset="0"/>
                      </a:endParaRPr>
                    </a:p>
                  </a:txBody>
                  <a:tcPr marL="37890" marR="37890" marT="0" marB="0"/>
                </a:tc>
                <a:tc>
                  <a:txBody>
                    <a:bodyPr/>
                    <a:lstStyle/>
                    <a:p>
                      <a:pPr marL="0" marR="0" algn="l">
                        <a:lnSpc>
                          <a:spcPct val="107000"/>
                        </a:lnSpc>
                        <a:spcBef>
                          <a:spcPts val="0"/>
                        </a:spcBef>
                        <a:spcAft>
                          <a:spcPts val="0"/>
                        </a:spcAft>
                      </a:pPr>
                      <a:r>
                        <a:rPr lang="en-US" sz="700" kern="100">
                          <a:effectLst/>
                        </a:rPr>
                        <a:t>Infrastructure</a:t>
                      </a:r>
                      <a:endParaRPr lang="en-US" sz="700" kern="100">
                        <a:effectLst/>
                        <a:latin typeface="Times New Roman" panose="02020603050405020304" pitchFamily="18" charset="0"/>
                        <a:ea typeface="Calibri" panose="020F0502020204030204" pitchFamily="34" charset="0"/>
                      </a:endParaRPr>
                    </a:p>
                  </a:txBody>
                  <a:tcPr marL="37890" marR="37890" marT="0" marB="0"/>
                </a:tc>
                <a:tc gridSpan="4">
                  <a:txBody>
                    <a:bodyPr/>
                    <a:lstStyle/>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One physical office</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Legal Framework</a:t>
                      </a:r>
                      <a:endParaRPr lang="en-US" sz="700" kern="100">
                        <a:effectLst/>
                        <a:latin typeface="Times New Roman" panose="02020603050405020304" pitchFamily="18" charset="0"/>
                        <a:ea typeface="Calibri" panose="020F0502020204030204" pitchFamily="34" charset="0"/>
                      </a:endParaRPr>
                    </a:p>
                  </a:txBody>
                  <a:tcPr marL="37890" marR="3789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7757477"/>
                  </a:ext>
                </a:extLst>
              </a:tr>
              <a:tr h="296756">
                <a:tc vMerge="1">
                  <a:txBody>
                    <a:bodyPr/>
                    <a:lstStyle/>
                    <a:p>
                      <a:endParaRPr lang="en-US"/>
                    </a:p>
                  </a:txBody>
                  <a:tcPr/>
                </a:tc>
                <a:tc>
                  <a:txBody>
                    <a:bodyPr/>
                    <a:lstStyle/>
                    <a:p>
                      <a:pPr marL="0" marR="0" algn="l">
                        <a:lnSpc>
                          <a:spcPct val="107000"/>
                        </a:lnSpc>
                        <a:spcBef>
                          <a:spcPts val="0"/>
                        </a:spcBef>
                        <a:spcAft>
                          <a:spcPts val="0"/>
                        </a:spcAft>
                      </a:pPr>
                      <a:r>
                        <a:rPr lang="en-US" sz="700" kern="100">
                          <a:effectLst/>
                        </a:rPr>
                        <a:t>HRM</a:t>
                      </a:r>
                      <a:endParaRPr lang="en-US" sz="700" kern="100">
                        <a:effectLst/>
                        <a:latin typeface="Times New Roman" panose="02020603050405020304" pitchFamily="18" charset="0"/>
                        <a:ea typeface="Calibri" panose="020F0502020204030204" pitchFamily="34" charset="0"/>
                      </a:endParaRPr>
                    </a:p>
                  </a:txBody>
                  <a:tcPr marL="37890" marR="37890" marT="0" marB="0"/>
                </a:tc>
                <a:tc gridSpan="4">
                  <a:txBody>
                    <a:bodyPr/>
                    <a:lstStyle/>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Recruitment team.</a:t>
                      </a:r>
                    </a:p>
                    <a:p>
                      <a:pPr marL="342900" marR="0" lvl="0" indent="-342900" algn="l">
                        <a:lnSpc>
                          <a:spcPct val="107000"/>
                        </a:lnSpc>
                        <a:spcBef>
                          <a:spcPts val="0"/>
                        </a:spcBef>
                        <a:spcAft>
                          <a:spcPts val="0"/>
                        </a:spcAft>
                        <a:buFont typeface="Symbol" panose="05050102010706020507" pitchFamily="18" charset="2"/>
                        <a:buChar char=""/>
                      </a:pPr>
                      <a:r>
                        <a:rPr lang="en-US" sz="700" kern="100">
                          <a:effectLst/>
                        </a:rPr>
                        <a:t>Security Agents for training and retaining skilled individuals.</a:t>
                      </a:r>
                      <a:endParaRPr lang="en-US" sz="700" kern="100">
                        <a:effectLst/>
                        <a:latin typeface="Times New Roman" panose="02020603050405020304" pitchFamily="18" charset="0"/>
                        <a:ea typeface="Calibri" panose="020F0502020204030204" pitchFamily="34" charset="0"/>
                      </a:endParaRPr>
                    </a:p>
                  </a:txBody>
                  <a:tcPr marL="37890" marR="3789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62725521"/>
                  </a:ext>
                </a:extLst>
              </a:tr>
              <a:tr h="296756">
                <a:tc vMerge="1">
                  <a:txBody>
                    <a:bodyPr/>
                    <a:lstStyle/>
                    <a:p>
                      <a:endParaRPr lang="en-US"/>
                    </a:p>
                  </a:txBody>
                  <a:tcPr/>
                </a:tc>
                <a:tc>
                  <a:txBody>
                    <a:bodyPr/>
                    <a:lstStyle/>
                    <a:p>
                      <a:pPr marL="0" marR="0" algn="l">
                        <a:lnSpc>
                          <a:spcPct val="107000"/>
                        </a:lnSpc>
                        <a:spcBef>
                          <a:spcPts val="0"/>
                        </a:spcBef>
                        <a:spcAft>
                          <a:spcPts val="0"/>
                        </a:spcAft>
                      </a:pPr>
                      <a:r>
                        <a:rPr lang="en-US" sz="700" kern="100">
                          <a:effectLst/>
                        </a:rPr>
                        <a:t>Threat Intelligence Gathering</a:t>
                      </a:r>
                      <a:endParaRPr lang="en-US" sz="700" kern="100">
                        <a:effectLst/>
                        <a:latin typeface="Times New Roman" panose="02020603050405020304" pitchFamily="18" charset="0"/>
                        <a:ea typeface="Calibri" panose="020F0502020204030204" pitchFamily="34" charset="0"/>
                      </a:endParaRPr>
                    </a:p>
                  </a:txBody>
                  <a:tcPr marL="37890" marR="37890" marT="0" marB="0"/>
                </a:tc>
                <a:tc gridSpan="4">
                  <a:txBody>
                    <a:bodyPr/>
                    <a:lstStyle/>
                    <a:p>
                      <a:pPr marL="342900" marR="0" lvl="0" indent="-342900" algn="l">
                        <a:lnSpc>
                          <a:spcPct val="107000"/>
                        </a:lnSpc>
                        <a:spcBef>
                          <a:spcPts val="0"/>
                        </a:spcBef>
                        <a:spcAft>
                          <a:spcPts val="0"/>
                        </a:spcAft>
                        <a:buFont typeface="Symbol" panose="05050102010706020507" pitchFamily="18" charset="2"/>
                        <a:buChar char=""/>
                      </a:pPr>
                      <a:r>
                        <a:rPr lang="en-US" sz="700" kern="100" dirty="0">
                          <a:effectLst/>
                        </a:rPr>
                        <a:t>Threat information database.</a:t>
                      </a:r>
                    </a:p>
                    <a:p>
                      <a:pPr marL="342900" marR="0" lvl="0" indent="-342900" algn="l">
                        <a:lnSpc>
                          <a:spcPct val="107000"/>
                        </a:lnSpc>
                        <a:spcBef>
                          <a:spcPts val="0"/>
                        </a:spcBef>
                        <a:spcAft>
                          <a:spcPts val="0"/>
                        </a:spcAft>
                        <a:buFont typeface="Symbol" panose="05050102010706020507" pitchFamily="18" charset="2"/>
                        <a:buChar char=""/>
                      </a:pPr>
                      <a:r>
                        <a:rPr lang="en-US" sz="700" kern="100" dirty="0">
                          <a:effectLst/>
                        </a:rPr>
                        <a:t>Automated report generation system.</a:t>
                      </a:r>
                      <a:endParaRPr lang="en-US" sz="700" kern="100" dirty="0">
                        <a:effectLst/>
                        <a:latin typeface="Times New Roman" panose="02020603050405020304" pitchFamily="18" charset="0"/>
                        <a:ea typeface="Calibri" panose="020F0502020204030204" pitchFamily="34" charset="0"/>
                      </a:endParaRPr>
                    </a:p>
                  </a:txBody>
                  <a:tcPr marL="37890" marR="3789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37676627"/>
                  </a:ext>
                </a:extLst>
              </a:tr>
              <a:tr h="296756">
                <a:tc vMerge="1">
                  <a:txBody>
                    <a:bodyPr/>
                    <a:lstStyle/>
                    <a:p>
                      <a:endParaRPr lang="en-US"/>
                    </a:p>
                  </a:txBody>
                  <a:tcPr/>
                </a:tc>
                <a:tc>
                  <a:txBody>
                    <a:bodyPr/>
                    <a:lstStyle/>
                    <a:p>
                      <a:pPr marL="0" marR="0" algn="l">
                        <a:lnSpc>
                          <a:spcPct val="107000"/>
                        </a:lnSpc>
                        <a:spcBef>
                          <a:spcPts val="0"/>
                        </a:spcBef>
                        <a:spcAft>
                          <a:spcPts val="0"/>
                        </a:spcAft>
                      </a:pPr>
                      <a:r>
                        <a:rPr lang="en-US" sz="700" kern="100">
                          <a:effectLst/>
                        </a:rPr>
                        <a:t>Resource Procurement</a:t>
                      </a:r>
                      <a:endParaRPr lang="en-US" sz="700" kern="100">
                        <a:effectLst/>
                        <a:latin typeface="Times New Roman" panose="02020603050405020304" pitchFamily="18" charset="0"/>
                        <a:ea typeface="Calibri" panose="020F0502020204030204" pitchFamily="34" charset="0"/>
                      </a:endParaRPr>
                    </a:p>
                  </a:txBody>
                  <a:tcPr marL="37890" marR="37890" marT="0" marB="0"/>
                </a:tc>
                <a:tc gridSpan="4">
                  <a:txBody>
                    <a:bodyPr/>
                    <a:lstStyle/>
                    <a:p>
                      <a:pPr marL="342900" marR="0" lvl="0" indent="-342900" algn="l">
                        <a:lnSpc>
                          <a:spcPct val="107000"/>
                        </a:lnSpc>
                        <a:spcBef>
                          <a:spcPts val="0"/>
                        </a:spcBef>
                        <a:spcAft>
                          <a:spcPts val="0"/>
                        </a:spcAft>
                        <a:buFont typeface="Symbol" panose="05050102010706020507" pitchFamily="18" charset="2"/>
                        <a:buChar char=""/>
                      </a:pPr>
                      <a:r>
                        <a:rPr lang="en-US" sz="700" kern="100" dirty="0">
                          <a:effectLst/>
                        </a:rPr>
                        <a:t>Smart Technologies | Largest ICT distribution company</a:t>
                      </a:r>
                    </a:p>
                    <a:p>
                      <a:pPr marL="342900" marR="0" lvl="0" indent="-342900" algn="l">
                        <a:lnSpc>
                          <a:spcPct val="107000"/>
                        </a:lnSpc>
                        <a:spcBef>
                          <a:spcPts val="0"/>
                        </a:spcBef>
                        <a:spcAft>
                          <a:spcPts val="0"/>
                        </a:spcAft>
                        <a:buFont typeface="Symbol" panose="05050102010706020507" pitchFamily="18" charset="2"/>
                        <a:buChar char=""/>
                      </a:pPr>
                      <a:r>
                        <a:rPr lang="en-US" sz="700" kern="100" dirty="0">
                          <a:effectLst/>
                        </a:rPr>
                        <a:t>Bangladesh ICT division</a:t>
                      </a:r>
                      <a:endParaRPr lang="en-US" sz="700" kern="100" dirty="0">
                        <a:effectLst/>
                        <a:latin typeface="Times New Roman" panose="02020603050405020304" pitchFamily="18" charset="0"/>
                        <a:ea typeface="Calibri" panose="020F0502020204030204" pitchFamily="34" charset="0"/>
                      </a:endParaRPr>
                    </a:p>
                  </a:txBody>
                  <a:tcPr marL="37890" marR="3789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8128905"/>
                  </a:ext>
                </a:extLst>
              </a:tr>
            </a:tbl>
          </a:graphicData>
        </a:graphic>
      </p:graphicFrame>
    </p:spTree>
    <p:extLst>
      <p:ext uri="{BB962C8B-B14F-4D97-AF65-F5344CB8AC3E}">
        <p14:creationId xmlns:p14="http://schemas.microsoft.com/office/powerpoint/2010/main" val="172100718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3600528" y="2202727"/>
            <a:ext cx="5441871"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Competitor</a:t>
            </a:r>
            <a:br>
              <a:rPr lang="en-US" dirty="0"/>
            </a:br>
            <a:r>
              <a:rPr lang="en-US" dirty="0"/>
              <a:t>Analysis</a:t>
            </a:r>
            <a:endParaRPr dirty="0"/>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a:xfrm>
            <a:off x="3600529" y="1240593"/>
            <a:ext cx="1230300" cy="881400"/>
          </a:xfrm>
        </p:spPr>
        <p:txBody>
          <a:bodyPr/>
          <a:lstStyle/>
          <a:p>
            <a:r>
              <a:rPr lang="en-US" dirty="0"/>
              <a:t>06</a:t>
            </a:r>
          </a:p>
        </p:txBody>
      </p:sp>
    </p:spTree>
    <p:extLst>
      <p:ext uri="{BB962C8B-B14F-4D97-AF65-F5344CB8AC3E}">
        <p14:creationId xmlns:p14="http://schemas.microsoft.com/office/powerpoint/2010/main" val="51396897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a:t>
            </a:r>
            <a:endParaRPr dirty="0"/>
          </a:p>
        </p:txBody>
      </p:sp>
      <p:graphicFrame>
        <p:nvGraphicFramePr>
          <p:cNvPr id="3" name="Table 2">
            <a:extLst>
              <a:ext uri="{FF2B5EF4-FFF2-40B4-BE49-F238E27FC236}">
                <a16:creationId xmlns:a16="http://schemas.microsoft.com/office/drawing/2014/main" id="{AAC01034-7B8D-49E6-B80C-E6D8673093CA}"/>
              </a:ext>
            </a:extLst>
          </p:cNvPr>
          <p:cNvGraphicFramePr>
            <a:graphicFrameLocks noGrp="1"/>
          </p:cNvGraphicFramePr>
          <p:nvPr/>
        </p:nvGraphicFramePr>
        <p:xfrm>
          <a:off x="718457" y="1045509"/>
          <a:ext cx="7321732" cy="546927"/>
        </p:xfrm>
        <a:graphic>
          <a:graphicData uri="http://schemas.openxmlformats.org/drawingml/2006/table">
            <a:tbl>
              <a:tblPr firstRow="1" firstCol="1" bandRow="1">
                <a:tableStyleId>{48E1233F-6CF5-440B-B0D8-CC0D13302181}</a:tableStyleId>
              </a:tblPr>
              <a:tblGrid>
                <a:gridCol w="2429692">
                  <a:extLst>
                    <a:ext uri="{9D8B030D-6E8A-4147-A177-3AD203B41FA5}">
                      <a16:colId xmlns:a16="http://schemas.microsoft.com/office/drawing/2014/main" val="663068401"/>
                    </a:ext>
                  </a:extLst>
                </a:gridCol>
                <a:gridCol w="2122714">
                  <a:extLst>
                    <a:ext uri="{9D8B030D-6E8A-4147-A177-3AD203B41FA5}">
                      <a16:colId xmlns:a16="http://schemas.microsoft.com/office/drawing/2014/main" val="3367518416"/>
                    </a:ext>
                  </a:extLst>
                </a:gridCol>
                <a:gridCol w="2769326">
                  <a:extLst>
                    <a:ext uri="{9D8B030D-6E8A-4147-A177-3AD203B41FA5}">
                      <a16:colId xmlns:a16="http://schemas.microsoft.com/office/drawing/2014/main" val="807702474"/>
                    </a:ext>
                  </a:extLst>
                </a:gridCol>
              </a:tblGrid>
              <a:tr h="0">
                <a:tc>
                  <a:txBody>
                    <a:bodyPr/>
                    <a:lstStyle/>
                    <a:p>
                      <a:pPr marL="0" marR="0" algn="ctr">
                        <a:lnSpc>
                          <a:spcPct val="107000"/>
                        </a:lnSpc>
                        <a:spcBef>
                          <a:spcPts val="0"/>
                        </a:spcBef>
                        <a:spcAft>
                          <a:spcPts val="0"/>
                        </a:spcAft>
                      </a:pPr>
                      <a:r>
                        <a:rPr lang="en-US" sz="1200" kern="100" dirty="0">
                          <a:solidFill>
                            <a:schemeClr val="bg1"/>
                          </a:solidFill>
                          <a:effectLst/>
                        </a:rPr>
                        <a:t>Direct Competitors</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bg1">
                        <a:lumMod val="50000"/>
                      </a:schemeClr>
                    </a:solidFill>
                  </a:tcPr>
                </a:tc>
                <a:tc>
                  <a:txBody>
                    <a:bodyPr/>
                    <a:lstStyle/>
                    <a:p>
                      <a:pPr marL="0" marR="0" algn="ctr">
                        <a:lnSpc>
                          <a:spcPct val="107000"/>
                        </a:lnSpc>
                        <a:spcBef>
                          <a:spcPts val="0"/>
                        </a:spcBef>
                        <a:spcAft>
                          <a:spcPts val="0"/>
                        </a:spcAft>
                      </a:pPr>
                      <a:r>
                        <a:rPr lang="en-US" sz="1200" kern="100" dirty="0">
                          <a:solidFill>
                            <a:schemeClr val="bg1"/>
                          </a:solidFill>
                          <a:effectLst/>
                        </a:rPr>
                        <a:t>Indirect Competitors</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bg1">
                        <a:lumMod val="50000"/>
                      </a:schemeClr>
                    </a:solidFill>
                  </a:tcPr>
                </a:tc>
                <a:tc>
                  <a:txBody>
                    <a:bodyPr/>
                    <a:lstStyle/>
                    <a:p>
                      <a:pPr marL="0" marR="0" algn="ctr">
                        <a:lnSpc>
                          <a:spcPct val="107000"/>
                        </a:lnSpc>
                        <a:spcBef>
                          <a:spcPts val="0"/>
                        </a:spcBef>
                        <a:spcAft>
                          <a:spcPts val="0"/>
                        </a:spcAft>
                      </a:pPr>
                      <a:r>
                        <a:rPr lang="en-US" sz="1200" kern="100" dirty="0">
                          <a:solidFill>
                            <a:schemeClr val="bg1"/>
                          </a:solidFill>
                          <a:effectLst/>
                        </a:rPr>
                        <a:t>Future Competitors</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bg1">
                        <a:lumMod val="50000"/>
                      </a:schemeClr>
                    </a:solidFill>
                  </a:tcPr>
                </a:tc>
                <a:extLst>
                  <a:ext uri="{0D108BD9-81ED-4DB2-BD59-A6C34878D82A}">
                    <a16:rowId xmlns:a16="http://schemas.microsoft.com/office/drawing/2014/main" val="3370094016"/>
                  </a:ext>
                </a:extLst>
              </a:tr>
              <a:tr h="0">
                <a:tc rowSpan="2">
                  <a:txBody>
                    <a:bodyPr/>
                    <a:lstStyle/>
                    <a:p>
                      <a:pPr marL="0" marR="0">
                        <a:lnSpc>
                          <a:spcPct val="107000"/>
                        </a:lnSpc>
                        <a:spcBef>
                          <a:spcPts val="0"/>
                        </a:spcBef>
                        <a:spcAft>
                          <a:spcPts val="0"/>
                        </a:spcAft>
                      </a:pPr>
                      <a:r>
                        <a:rPr lang="en-US" sz="1200" kern="100">
                          <a:effectLst/>
                        </a:rPr>
                        <a:t>On site SOC service providers</a:t>
                      </a:r>
                      <a:endParaRPr lang="en-US" sz="1200" kern="100">
                        <a:effectLst/>
                        <a:latin typeface="Times New Roman" panose="02020603050405020304" pitchFamily="18" charset="0"/>
                        <a:ea typeface="Calibri" panose="020F0502020204030204" pitchFamily="34" charset="0"/>
                      </a:endParaRPr>
                    </a:p>
                  </a:txBody>
                  <a:tcPr marL="68580" marR="68580" marT="0" marB="0"/>
                </a:tc>
                <a:tc rowSpan="2">
                  <a:txBody>
                    <a:bodyPr/>
                    <a:lstStyle/>
                    <a:p>
                      <a:pPr marL="0" marR="0" algn="ctr">
                        <a:lnSpc>
                          <a:spcPct val="107000"/>
                        </a:lnSpc>
                        <a:spcBef>
                          <a:spcPts val="0"/>
                        </a:spcBef>
                        <a:spcAft>
                          <a:spcPts val="0"/>
                        </a:spcAft>
                      </a:pPr>
                      <a:r>
                        <a:rPr lang="en-US" sz="1200" kern="100">
                          <a:effectLst/>
                        </a:rPr>
                        <a:t>None</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On site SOC service providers</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103703662"/>
                  </a:ext>
                </a:extLst>
              </a:tr>
              <a:tr h="0">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200" kern="100" dirty="0">
                          <a:effectLst/>
                        </a:rPr>
                        <a:t>Remote SOC service providers</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128378774"/>
                  </a:ext>
                </a:extLst>
              </a:tr>
            </a:tbl>
          </a:graphicData>
        </a:graphic>
      </p:graphicFrame>
      <p:graphicFrame>
        <p:nvGraphicFramePr>
          <p:cNvPr id="4" name="Table 3">
            <a:extLst>
              <a:ext uri="{FF2B5EF4-FFF2-40B4-BE49-F238E27FC236}">
                <a16:creationId xmlns:a16="http://schemas.microsoft.com/office/drawing/2014/main" id="{39012966-36C7-417D-BB04-664973184D38}"/>
              </a:ext>
            </a:extLst>
          </p:cNvPr>
          <p:cNvGraphicFramePr>
            <a:graphicFrameLocks noGrp="1"/>
          </p:cNvGraphicFramePr>
          <p:nvPr/>
        </p:nvGraphicFramePr>
        <p:xfrm>
          <a:off x="764177" y="2293366"/>
          <a:ext cx="7289074" cy="1070992"/>
        </p:xfrm>
        <a:graphic>
          <a:graphicData uri="http://schemas.openxmlformats.org/drawingml/2006/table">
            <a:tbl>
              <a:tblPr firstRow="1" firstCol="1" bandRow="1">
                <a:tableStyleId>{48E1233F-6CF5-440B-B0D8-CC0D13302181}</a:tableStyleId>
              </a:tblPr>
              <a:tblGrid>
                <a:gridCol w="901337">
                  <a:extLst>
                    <a:ext uri="{9D8B030D-6E8A-4147-A177-3AD203B41FA5}">
                      <a16:colId xmlns:a16="http://schemas.microsoft.com/office/drawing/2014/main" val="684102451"/>
                    </a:ext>
                  </a:extLst>
                </a:gridCol>
                <a:gridCol w="790303">
                  <a:extLst>
                    <a:ext uri="{9D8B030D-6E8A-4147-A177-3AD203B41FA5}">
                      <a16:colId xmlns:a16="http://schemas.microsoft.com/office/drawing/2014/main" val="2730262316"/>
                    </a:ext>
                  </a:extLst>
                </a:gridCol>
                <a:gridCol w="875212">
                  <a:extLst>
                    <a:ext uri="{9D8B030D-6E8A-4147-A177-3AD203B41FA5}">
                      <a16:colId xmlns:a16="http://schemas.microsoft.com/office/drawing/2014/main" val="552012422"/>
                    </a:ext>
                  </a:extLst>
                </a:gridCol>
                <a:gridCol w="678361">
                  <a:extLst>
                    <a:ext uri="{9D8B030D-6E8A-4147-A177-3AD203B41FA5}">
                      <a16:colId xmlns:a16="http://schemas.microsoft.com/office/drawing/2014/main" val="2747164207"/>
                    </a:ext>
                  </a:extLst>
                </a:gridCol>
                <a:gridCol w="1143907">
                  <a:extLst>
                    <a:ext uri="{9D8B030D-6E8A-4147-A177-3AD203B41FA5}">
                      <a16:colId xmlns:a16="http://schemas.microsoft.com/office/drawing/2014/main" val="3456163516"/>
                    </a:ext>
                  </a:extLst>
                </a:gridCol>
                <a:gridCol w="940526">
                  <a:extLst>
                    <a:ext uri="{9D8B030D-6E8A-4147-A177-3AD203B41FA5}">
                      <a16:colId xmlns:a16="http://schemas.microsoft.com/office/drawing/2014/main" val="3440252271"/>
                    </a:ext>
                  </a:extLst>
                </a:gridCol>
                <a:gridCol w="888274">
                  <a:extLst>
                    <a:ext uri="{9D8B030D-6E8A-4147-A177-3AD203B41FA5}">
                      <a16:colId xmlns:a16="http://schemas.microsoft.com/office/drawing/2014/main" val="191847117"/>
                    </a:ext>
                  </a:extLst>
                </a:gridCol>
                <a:gridCol w="1071154">
                  <a:extLst>
                    <a:ext uri="{9D8B030D-6E8A-4147-A177-3AD203B41FA5}">
                      <a16:colId xmlns:a16="http://schemas.microsoft.com/office/drawing/2014/main" val="1895881089"/>
                    </a:ext>
                  </a:extLst>
                </a:gridCol>
              </a:tblGrid>
              <a:tr h="0">
                <a:tc gridSpan="2">
                  <a:txBody>
                    <a:bodyPr/>
                    <a:lstStyle/>
                    <a:p>
                      <a:pPr marL="0" marR="0">
                        <a:lnSpc>
                          <a:spcPct val="107000"/>
                        </a:lnSpc>
                        <a:spcBef>
                          <a:spcPts val="0"/>
                        </a:spcBef>
                        <a:spcAft>
                          <a:spcPts val="0"/>
                        </a:spcAft>
                      </a:pPr>
                      <a:r>
                        <a:rPr lang="en-US" sz="12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a:txBody>
                    <a:bodyPr/>
                    <a:lstStyle/>
                    <a:p>
                      <a:pPr marL="0" marR="0" algn="ctr">
                        <a:lnSpc>
                          <a:spcPct val="107000"/>
                        </a:lnSpc>
                        <a:spcBef>
                          <a:spcPts val="0"/>
                        </a:spcBef>
                        <a:spcAft>
                          <a:spcPts val="0"/>
                        </a:spcAft>
                      </a:pPr>
                      <a:r>
                        <a:rPr lang="en-US" sz="1000" kern="100" dirty="0">
                          <a:solidFill>
                            <a:schemeClr val="bg1"/>
                          </a:solidFill>
                          <a:effectLst/>
                        </a:rPr>
                        <a:t>Convenience</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bg1">
                        <a:lumMod val="50000"/>
                      </a:schemeClr>
                    </a:solidFill>
                  </a:tcPr>
                </a:tc>
                <a:tc>
                  <a:txBody>
                    <a:bodyPr/>
                    <a:lstStyle/>
                    <a:p>
                      <a:pPr marL="0" marR="0" algn="ctr">
                        <a:lnSpc>
                          <a:spcPct val="107000"/>
                        </a:lnSpc>
                        <a:spcBef>
                          <a:spcPts val="0"/>
                        </a:spcBef>
                        <a:spcAft>
                          <a:spcPts val="0"/>
                        </a:spcAft>
                      </a:pPr>
                      <a:r>
                        <a:rPr lang="en-US" sz="1000" kern="100" dirty="0">
                          <a:solidFill>
                            <a:schemeClr val="bg1"/>
                          </a:solidFill>
                          <a:effectLst/>
                        </a:rPr>
                        <a:t>Security</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bg1">
                        <a:lumMod val="50000"/>
                      </a:schemeClr>
                    </a:solidFill>
                  </a:tcPr>
                </a:tc>
                <a:tc>
                  <a:txBody>
                    <a:bodyPr/>
                    <a:lstStyle/>
                    <a:p>
                      <a:pPr marL="0" marR="0" algn="ctr">
                        <a:lnSpc>
                          <a:spcPct val="107000"/>
                        </a:lnSpc>
                        <a:spcBef>
                          <a:spcPts val="0"/>
                        </a:spcBef>
                        <a:spcAft>
                          <a:spcPts val="0"/>
                        </a:spcAft>
                      </a:pPr>
                      <a:r>
                        <a:rPr lang="en-US" sz="1000" kern="100" dirty="0">
                          <a:solidFill>
                            <a:schemeClr val="bg1"/>
                          </a:solidFill>
                          <a:effectLst/>
                        </a:rPr>
                        <a:t>Domestic/Foreign</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bg1">
                        <a:lumMod val="50000"/>
                      </a:schemeClr>
                    </a:solidFill>
                  </a:tcPr>
                </a:tc>
                <a:tc>
                  <a:txBody>
                    <a:bodyPr/>
                    <a:lstStyle/>
                    <a:p>
                      <a:pPr marL="0" marR="0" algn="ctr">
                        <a:lnSpc>
                          <a:spcPct val="107000"/>
                        </a:lnSpc>
                        <a:spcBef>
                          <a:spcPts val="0"/>
                        </a:spcBef>
                        <a:spcAft>
                          <a:spcPts val="0"/>
                        </a:spcAft>
                      </a:pPr>
                      <a:r>
                        <a:rPr lang="en-US" sz="1000" kern="100" dirty="0">
                          <a:solidFill>
                            <a:schemeClr val="bg1"/>
                          </a:solidFill>
                          <a:effectLst/>
                        </a:rPr>
                        <a:t>Service Cost</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bg1">
                        <a:lumMod val="50000"/>
                      </a:schemeClr>
                    </a:solidFill>
                  </a:tcPr>
                </a:tc>
                <a:tc>
                  <a:txBody>
                    <a:bodyPr/>
                    <a:lstStyle/>
                    <a:p>
                      <a:pPr marL="0" marR="0" algn="ctr">
                        <a:lnSpc>
                          <a:spcPct val="107000"/>
                        </a:lnSpc>
                        <a:spcBef>
                          <a:spcPts val="0"/>
                        </a:spcBef>
                        <a:spcAft>
                          <a:spcPts val="0"/>
                        </a:spcAft>
                      </a:pPr>
                      <a:r>
                        <a:rPr lang="en-US" sz="1000" kern="100" dirty="0">
                          <a:solidFill>
                            <a:schemeClr val="bg1"/>
                          </a:solidFill>
                          <a:effectLst/>
                        </a:rPr>
                        <a:t>Experience</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bg1">
                        <a:lumMod val="50000"/>
                      </a:schemeClr>
                    </a:solidFill>
                  </a:tcPr>
                </a:tc>
                <a:tc>
                  <a:txBody>
                    <a:bodyPr/>
                    <a:lstStyle/>
                    <a:p>
                      <a:pPr marL="0" marR="0" algn="ctr">
                        <a:lnSpc>
                          <a:spcPct val="107000"/>
                        </a:lnSpc>
                        <a:spcBef>
                          <a:spcPts val="0"/>
                        </a:spcBef>
                        <a:spcAft>
                          <a:spcPts val="0"/>
                        </a:spcAft>
                      </a:pPr>
                      <a:r>
                        <a:rPr lang="en-US" sz="1000" kern="100" dirty="0">
                          <a:solidFill>
                            <a:schemeClr val="bg1"/>
                          </a:solidFill>
                          <a:effectLst/>
                        </a:rPr>
                        <a:t>Recognition</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bg1">
                        <a:lumMod val="50000"/>
                      </a:schemeClr>
                    </a:solidFill>
                  </a:tcPr>
                </a:tc>
                <a:extLst>
                  <a:ext uri="{0D108BD9-81ED-4DB2-BD59-A6C34878D82A}">
                    <a16:rowId xmlns:a16="http://schemas.microsoft.com/office/drawing/2014/main" val="2021595912"/>
                  </a:ext>
                </a:extLst>
              </a:tr>
              <a:tr h="0">
                <a:tc gridSpan="2">
                  <a:txBody>
                    <a:bodyPr/>
                    <a:lstStyle/>
                    <a:p>
                      <a:pPr marL="0" marR="0">
                        <a:lnSpc>
                          <a:spcPct val="107000"/>
                        </a:lnSpc>
                        <a:spcBef>
                          <a:spcPts val="0"/>
                        </a:spcBef>
                        <a:spcAft>
                          <a:spcPts val="0"/>
                        </a:spcAft>
                      </a:pPr>
                      <a:r>
                        <a:rPr lang="en-US" sz="1200" kern="100">
                          <a:effectLst/>
                        </a:rPr>
                        <a:t>Cyber Fusion</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a:txBody>
                    <a:bodyPr/>
                    <a:lstStyle/>
                    <a:p>
                      <a:pPr marL="0" marR="0" algn="ctr">
                        <a:lnSpc>
                          <a:spcPct val="107000"/>
                        </a:lnSpc>
                        <a:spcBef>
                          <a:spcPts val="0"/>
                        </a:spcBef>
                        <a:spcAft>
                          <a:spcPts val="0"/>
                        </a:spcAft>
                      </a:pPr>
                      <a:r>
                        <a:rPr lang="en-US" sz="1000" kern="100">
                          <a:effectLst/>
                        </a:rPr>
                        <a:t>Advantage</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a:effectLst/>
                        </a:rPr>
                        <a:t>Even</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a:effectLst/>
                        </a:rPr>
                        <a:t>Domestic/Foreign</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dirty="0">
                          <a:effectLst/>
                        </a:rPr>
                        <a:t>Advantage</a:t>
                      </a:r>
                      <a:endParaRPr lang="en-US" sz="12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a:effectLst/>
                        </a:rPr>
                        <a:t>Disadvantage</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a:effectLst/>
                        </a:rPr>
                        <a:t>Disadvantage</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228433960"/>
                  </a:ext>
                </a:extLst>
              </a:tr>
              <a:tr h="0">
                <a:tc>
                  <a:txBody>
                    <a:bodyPr/>
                    <a:lstStyle/>
                    <a:p>
                      <a:pPr marL="0" marR="0">
                        <a:lnSpc>
                          <a:spcPct val="107000"/>
                        </a:lnSpc>
                        <a:spcBef>
                          <a:spcPts val="0"/>
                        </a:spcBef>
                        <a:spcAft>
                          <a:spcPts val="0"/>
                        </a:spcAft>
                      </a:pPr>
                      <a:r>
                        <a:rPr lang="en-US" sz="1200" kern="100">
                          <a:effectLst/>
                        </a:rPr>
                        <a:t>Direct</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kern="100">
                          <a:effectLst/>
                        </a:rPr>
                        <a:t>SOC service providers</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a:effectLst/>
                        </a:rPr>
                        <a:t> </a:t>
                      </a:r>
                      <a:endParaRPr lang="en-US" sz="1200" kern="100">
                        <a:effectLst/>
                      </a:endParaRPr>
                    </a:p>
                    <a:p>
                      <a:pPr marL="0" marR="0" algn="ctr">
                        <a:lnSpc>
                          <a:spcPct val="107000"/>
                        </a:lnSpc>
                        <a:spcBef>
                          <a:spcPts val="0"/>
                        </a:spcBef>
                        <a:spcAft>
                          <a:spcPts val="0"/>
                        </a:spcAft>
                      </a:pPr>
                      <a:r>
                        <a:rPr lang="en-US" sz="1000" kern="100">
                          <a:effectLst/>
                        </a:rPr>
                        <a:t>Disadvantage</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a:effectLst/>
                        </a:rPr>
                        <a:t> </a:t>
                      </a:r>
                      <a:endParaRPr lang="en-US" sz="1200" kern="100">
                        <a:effectLst/>
                      </a:endParaRPr>
                    </a:p>
                    <a:p>
                      <a:pPr marL="0" marR="0" algn="ctr">
                        <a:lnSpc>
                          <a:spcPct val="107000"/>
                        </a:lnSpc>
                        <a:spcBef>
                          <a:spcPts val="0"/>
                        </a:spcBef>
                        <a:spcAft>
                          <a:spcPts val="0"/>
                        </a:spcAft>
                      </a:pPr>
                      <a:r>
                        <a:rPr lang="en-US" sz="1000" kern="100">
                          <a:effectLst/>
                        </a:rPr>
                        <a:t>Even</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a:effectLst/>
                        </a:rPr>
                        <a:t> </a:t>
                      </a:r>
                      <a:endParaRPr lang="en-US" sz="1200" kern="100">
                        <a:effectLst/>
                      </a:endParaRPr>
                    </a:p>
                    <a:p>
                      <a:pPr marL="0" marR="0" algn="ctr">
                        <a:lnSpc>
                          <a:spcPct val="107000"/>
                        </a:lnSpc>
                        <a:spcBef>
                          <a:spcPts val="0"/>
                        </a:spcBef>
                        <a:spcAft>
                          <a:spcPts val="0"/>
                        </a:spcAft>
                      </a:pPr>
                      <a:r>
                        <a:rPr lang="en-US" sz="1000" kern="100">
                          <a:effectLst/>
                        </a:rPr>
                        <a:t>Domestic</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a:effectLst/>
                        </a:rPr>
                        <a:t> </a:t>
                      </a:r>
                      <a:endParaRPr lang="en-US" sz="1200" kern="100">
                        <a:effectLst/>
                      </a:endParaRPr>
                    </a:p>
                    <a:p>
                      <a:pPr marL="0" marR="0" algn="ctr">
                        <a:lnSpc>
                          <a:spcPct val="107000"/>
                        </a:lnSpc>
                        <a:spcBef>
                          <a:spcPts val="0"/>
                        </a:spcBef>
                        <a:spcAft>
                          <a:spcPts val="0"/>
                        </a:spcAft>
                      </a:pPr>
                      <a:r>
                        <a:rPr lang="en-US" sz="1000" kern="100">
                          <a:effectLst/>
                        </a:rPr>
                        <a:t>Disadvantage</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a:effectLst/>
                        </a:rPr>
                        <a:t> </a:t>
                      </a:r>
                      <a:endParaRPr lang="en-US" sz="1200" kern="100">
                        <a:effectLst/>
                      </a:endParaRPr>
                    </a:p>
                    <a:p>
                      <a:pPr marL="0" marR="0" algn="ctr">
                        <a:lnSpc>
                          <a:spcPct val="107000"/>
                        </a:lnSpc>
                        <a:spcBef>
                          <a:spcPts val="0"/>
                        </a:spcBef>
                        <a:spcAft>
                          <a:spcPts val="0"/>
                        </a:spcAft>
                      </a:pPr>
                      <a:r>
                        <a:rPr lang="en-US" sz="1000" kern="100">
                          <a:effectLst/>
                        </a:rPr>
                        <a:t>Advantage</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000" kern="100" dirty="0">
                          <a:effectLst/>
                        </a:rPr>
                        <a:t> </a:t>
                      </a:r>
                      <a:endParaRPr lang="en-US" sz="1200" kern="100" dirty="0">
                        <a:effectLst/>
                      </a:endParaRPr>
                    </a:p>
                    <a:p>
                      <a:pPr marL="0" marR="0" algn="ctr">
                        <a:lnSpc>
                          <a:spcPct val="107000"/>
                        </a:lnSpc>
                        <a:spcBef>
                          <a:spcPts val="0"/>
                        </a:spcBef>
                        <a:spcAft>
                          <a:spcPts val="0"/>
                        </a:spcAft>
                      </a:pPr>
                      <a:r>
                        <a:rPr lang="en-US" sz="1000" kern="100" dirty="0">
                          <a:effectLst/>
                        </a:rPr>
                        <a:t>Advantage</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289868431"/>
                  </a:ext>
                </a:extLst>
              </a:tr>
            </a:tbl>
          </a:graphicData>
        </a:graphic>
      </p:graphicFrame>
      <p:sp>
        <p:nvSpPr>
          <p:cNvPr id="5" name="Google Shape;331;p36">
            <a:extLst>
              <a:ext uri="{FF2B5EF4-FFF2-40B4-BE49-F238E27FC236}">
                <a16:creationId xmlns:a16="http://schemas.microsoft.com/office/drawing/2014/main" id="{237380B0-BAF6-4486-97E9-EB9C36D519CE}"/>
              </a:ext>
            </a:extLst>
          </p:cNvPr>
          <p:cNvSpPr txBox="1">
            <a:spLocks/>
          </p:cNvSpPr>
          <p:nvPr/>
        </p:nvSpPr>
        <p:spPr>
          <a:xfrm>
            <a:off x="657440" y="3465820"/>
            <a:ext cx="6794920" cy="342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9pPr>
          </a:lstStyle>
          <a:p>
            <a:pPr marL="0" indent="0"/>
            <a:r>
              <a:rPr lang="en-US" b="1" dirty="0"/>
              <a:t>Overall:</a:t>
            </a:r>
            <a:r>
              <a:rPr lang="en-US" dirty="0"/>
              <a:t> Advantageous.</a:t>
            </a:r>
            <a:endParaRPr lang="en-US" b="1" dirty="0"/>
          </a:p>
        </p:txBody>
      </p:sp>
    </p:spTree>
    <p:extLst>
      <p:ext uri="{BB962C8B-B14F-4D97-AF65-F5344CB8AC3E}">
        <p14:creationId xmlns:p14="http://schemas.microsoft.com/office/powerpoint/2010/main" val="194495734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a:t>
            </a:r>
            <a:endParaRPr dirty="0"/>
          </a:p>
        </p:txBody>
      </p:sp>
      <p:graphicFrame>
        <p:nvGraphicFramePr>
          <p:cNvPr id="5" name="Table 4">
            <a:extLst>
              <a:ext uri="{FF2B5EF4-FFF2-40B4-BE49-F238E27FC236}">
                <a16:creationId xmlns:a16="http://schemas.microsoft.com/office/drawing/2014/main" id="{B0C3B86F-D453-4610-92E1-3C41D7B82FF6}"/>
              </a:ext>
            </a:extLst>
          </p:cNvPr>
          <p:cNvGraphicFramePr>
            <a:graphicFrameLocks noGrp="1"/>
          </p:cNvGraphicFramePr>
          <p:nvPr>
            <p:extLst>
              <p:ext uri="{D42A27DB-BD31-4B8C-83A1-F6EECF244321}">
                <p14:modId xmlns:p14="http://schemas.microsoft.com/office/powerpoint/2010/main" val="3660265648"/>
              </p:ext>
            </p:extLst>
          </p:nvPr>
        </p:nvGraphicFramePr>
        <p:xfrm>
          <a:off x="1159238" y="1372671"/>
          <a:ext cx="6724196" cy="1134048"/>
        </p:xfrm>
        <a:graphic>
          <a:graphicData uri="http://schemas.openxmlformats.org/drawingml/2006/table">
            <a:tbl>
              <a:tblPr firstRow="1" firstCol="1" bandRow="1">
                <a:tableStyleId>{48E1233F-6CF5-440B-B0D8-CC0D13302181}</a:tableStyleId>
              </a:tblPr>
              <a:tblGrid>
                <a:gridCol w="1383665">
                  <a:extLst>
                    <a:ext uri="{9D8B030D-6E8A-4147-A177-3AD203B41FA5}">
                      <a16:colId xmlns:a16="http://schemas.microsoft.com/office/drawing/2014/main" val="518742180"/>
                    </a:ext>
                  </a:extLst>
                </a:gridCol>
                <a:gridCol w="1071245">
                  <a:extLst>
                    <a:ext uri="{9D8B030D-6E8A-4147-A177-3AD203B41FA5}">
                      <a16:colId xmlns:a16="http://schemas.microsoft.com/office/drawing/2014/main" val="1602701546"/>
                    </a:ext>
                  </a:extLst>
                </a:gridCol>
                <a:gridCol w="1250315">
                  <a:extLst>
                    <a:ext uri="{9D8B030D-6E8A-4147-A177-3AD203B41FA5}">
                      <a16:colId xmlns:a16="http://schemas.microsoft.com/office/drawing/2014/main" val="1915725372"/>
                    </a:ext>
                  </a:extLst>
                </a:gridCol>
                <a:gridCol w="1000125">
                  <a:extLst>
                    <a:ext uri="{9D8B030D-6E8A-4147-A177-3AD203B41FA5}">
                      <a16:colId xmlns:a16="http://schemas.microsoft.com/office/drawing/2014/main" val="3894731226"/>
                    </a:ext>
                  </a:extLst>
                </a:gridCol>
                <a:gridCol w="930275">
                  <a:extLst>
                    <a:ext uri="{9D8B030D-6E8A-4147-A177-3AD203B41FA5}">
                      <a16:colId xmlns:a16="http://schemas.microsoft.com/office/drawing/2014/main" val="1075031692"/>
                    </a:ext>
                  </a:extLst>
                </a:gridCol>
                <a:gridCol w="1088571">
                  <a:extLst>
                    <a:ext uri="{9D8B030D-6E8A-4147-A177-3AD203B41FA5}">
                      <a16:colId xmlns:a16="http://schemas.microsoft.com/office/drawing/2014/main" val="2997548996"/>
                    </a:ext>
                  </a:extLst>
                </a:gridCol>
              </a:tblGrid>
              <a:tr h="0">
                <a:tc>
                  <a:txBody>
                    <a:bodyPr/>
                    <a:lstStyle/>
                    <a:p>
                      <a:pPr marL="0" marR="0">
                        <a:lnSpc>
                          <a:spcPct val="107000"/>
                        </a:lnSpc>
                        <a:spcBef>
                          <a:spcPts val="0"/>
                        </a:spcBef>
                        <a:spcAft>
                          <a:spcPts val="0"/>
                        </a:spcAft>
                      </a:pPr>
                      <a:r>
                        <a:rPr lang="en-US" sz="1200" kern="100" dirty="0">
                          <a:solidFill>
                            <a:schemeClr val="bg1"/>
                          </a:solidFill>
                          <a:effectLst/>
                        </a:rPr>
                        <a:t>Competitors</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1200" kern="100" dirty="0">
                          <a:solidFill>
                            <a:schemeClr val="bg1"/>
                          </a:solidFill>
                          <a:effectLst/>
                        </a:rPr>
                        <a:t>Service Cost</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1200" kern="100" dirty="0">
                          <a:solidFill>
                            <a:schemeClr val="bg1"/>
                          </a:solidFill>
                          <a:effectLst/>
                        </a:rPr>
                        <a:t>Availability</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1200" kern="100" dirty="0">
                          <a:solidFill>
                            <a:schemeClr val="bg1"/>
                          </a:solidFill>
                          <a:effectLst/>
                        </a:rPr>
                        <a:t>Remote service</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1200" kern="100" dirty="0">
                          <a:solidFill>
                            <a:schemeClr val="bg1"/>
                          </a:solidFill>
                          <a:effectLst/>
                        </a:rPr>
                        <a:t>Coverage</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1200" kern="100" dirty="0">
                          <a:solidFill>
                            <a:schemeClr val="bg1"/>
                          </a:solidFill>
                          <a:effectLst/>
                        </a:rPr>
                        <a:t>Competitive Advantage</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extLst>
                  <a:ext uri="{0D108BD9-81ED-4DB2-BD59-A6C34878D82A}">
                    <a16:rowId xmlns:a16="http://schemas.microsoft.com/office/drawing/2014/main" val="1505041604"/>
                  </a:ext>
                </a:extLst>
              </a:tr>
              <a:tr h="0">
                <a:tc>
                  <a:txBody>
                    <a:bodyPr/>
                    <a:lstStyle/>
                    <a:p>
                      <a:pPr marL="0" marR="0">
                        <a:lnSpc>
                          <a:spcPct val="107000"/>
                        </a:lnSpc>
                        <a:spcBef>
                          <a:spcPts val="0"/>
                        </a:spcBef>
                        <a:spcAft>
                          <a:spcPts val="0"/>
                        </a:spcAft>
                      </a:pPr>
                      <a:r>
                        <a:rPr lang="en-US" sz="1200" kern="100">
                          <a:effectLst/>
                        </a:rPr>
                        <a:t>Backdoor.com</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High</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Work hours + Emergency</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N/A</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Domestic</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Moderate</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527959464"/>
                  </a:ext>
                </a:extLst>
              </a:tr>
              <a:tr h="0">
                <a:tc>
                  <a:txBody>
                    <a:bodyPr/>
                    <a:lstStyle/>
                    <a:p>
                      <a:pPr marL="0" marR="0">
                        <a:lnSpc>
                          <a:spcPct val="107000"/>
                        </a:lnSpc>
                        <a:spcBef>
                          <a:spcPts val="0"/>
                        </a:spcBef>
                        <a:spcAft>
                          <a:spcPts val="0"/>
                        </a:spcAft>
                      </a:pPr>
                      <a:r>
                        <a:rPr lang="en-US" sz="1200" kern="100">
                          <a:effectLst/>
                        </a:rPr>
                        <a:t>Hoplonhd.com</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High</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Work hours + Emergency</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N/A</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Domestic</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dirty="0">
                          <a:effectLst/>
                        </a:rPr>
                        <a:t>Moderate</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188065170"/>
                  </a:ext>
                </a:extLst>
              </a:tr>
            </a:tbl>
          </a:graphicData>
        </a:graphic>
      </p:graphicFrame>
    </p:spTree>
    <p:extLst>
      <p:ext uri="{BB962C8B-B14F-4D97-AF65-F5344CB8AC3E}">
        <p14:creationId xmlns:p14="http://schemas.microsoft.com/office/powerpoint/2010/main" val="56169139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dirty="0"/>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p:txBody>
          <a:bodyPr/>
          <a:lstStyle/>
          <a:p>
            <a:r>
              <a:rPr lang="en-US" dirty="0"/>
              <a:t>01</a:t>
            </a:r>
          </a:p>
        </p:txBody>
      </p:sp>
    </p:spTree>
    <p:extLst>
      <p:ext uri="{BB962C8B-B14F-4D97-AF65-F5344CB8AC3E}">
        <p14:creationId xmlns:p14="http://schemas.microsoft.com/office/powerpoint/2010/main" val="389033412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3600529" y="2202727"/>
            <a:ext cx="5092622"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5- Year Revenue</a:t>
            </a:r>
            <a:br>
              <a:rPr lang="en-US" dirty="0"/>
            </a:br>
            <a:r>
              <a:rPr lang="en-US" dirty="0"/>
              <a:t>and</a:t>
            </a:r>
            <a:br>
              <a:rPr lang="en-US" dirty="0"/>
            </a:br>
            <a:r>
              <a:rPr lang="en-US" dirty="0"/>
              <a:t>Cost forecast</a:t>
            </a:r>
            <a:endParaRPr dirty="0"/>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a:xfrm>
            <a:off x="3600529" y="1240593"/>
            <a:ext cx="1230300" cy="881400"/>
          </a:xfrm>
        </p:spPr>
        <p:txBody>
          <a:bodyPr/>
          <a:lstStyle/>
          <a:p>
            <a:r>
              <a:rPr lang="en-US" dirty="0"/>
              <a:t>07</a:t>
            </a:r>
          </a:p>
        </p:txBody>
      </p:sp>
    </p:spTree>
    <p:extLst>
      <p:ext uri="{BB962C8B-B14F-4D97-AF65-F5344CB8AC3E}">
        <p14:creationId xmlns:p14="http://schemas.microsoft.com/office/powerpoint/2010/main" val="207736685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 Raising</a:t>
            </a:r>
            <a:endParaRPr dirty="0"/>
          </a:p>
        </p:txBody>
      </p:sp>
      <p:graphicFrame>
        <p:nvGraphicFramePr>
          <p:cNvPr id="2" name="Table 1">
            <a:extLst>
              <a:ext uri="{FF2B5EF4-FFF2-40B4-BE49-F238E27FC236}">
                <a16:creationId xmlns:a16="http://schemas.microsoft.com/office/drawing/2014/main" id="{8815827B-8971-4DED-A6AC-EE1E3E455FFC}"/>
              </a:ext>
            </a:extLst>
          </p:cNvPr>
          <p:cNvGraphicFramePr>
            <a:graphicFrameLocks noGrp="1"/>
          </p:cNvGraphicFramePr>
          <p:nvPr>
            <p:extLst>
              <p:ext uri="{D42A27DB-BD31-4B8C-83A1-F6EECF244321}">
                <p14:modId xmlns:p14="http://schemas.microsoft.com/office/powerpoint/2010/main" val="1217889356"/>
              </p:ext>
            </p:extLst>
          </p:nvPr>
        </p:nvGraphicFramePr>
        <p:xfrm>
          <a:off x="634411" y="1311562"/>
          <a:ext cx="8026270" cy="2959991"/>
        </p:xfrm>
        <a:graphic>
          <a:graphicData uri="http://schemas.openxmlformats.org/drawingml/2006/table">
            <a:tbl>
              <a:tblPr firstRow="1" firstCol="1" bandRow="1">
                <a:tableStyleId>{48E1233F-6CF5-440B-B0D8-CC0D13302181}</a:tableStyleId>
              </a:tblPr>
              <a:tblGrid>
                <a:gridCol w="573305">
                  <a:extLst>
                    <a:ext uri="{9D8B030D-6E8A-4147-A177-3AD203B41FA5}">
                      <a16:colId xmlns:a16="http://schemas.microsoft.com/office/drawing/2014/main" val="3321162856"/>
                    </a:ext>
                  </a:extLst>
                </a:gridCol>
                <a:gridCol w="573305">
                  <a:extLst>
                    <a:ext uri="{9D8B030D-6E8A-4147-A177-3AD203B41FA5}">
                      <a16:colId xmlns:a16="http://schemas.microsoft.com/office/drawing/2014/main" val="107305809"/>
                    </a:ext>
                  </a:extLst>
                </a:gridCol>
                <a:gridCol w="573305">
                  <a:extLst>
                    <a:ext uri="{9D8B030D-6E8A-4147-A177-3AD203B41FA5}">
                      <a16:colId xmlns:a16="http://schemas.microsoft.com/office/drawing/2014/main" val="758033630"/>
                    </a:ext>
                  </a:extLst>
                </a:gridCol>
                <a:gridCol w="573305">
                  <a:extLst>
                    <a:ext uri="{9D8B030D-6E8A-4147-A177-3AD203B41FA5}">
                      <a16:colId xmlns:a16="http://schemas.microsoft.com/office/drawing/2014/main" val="1235521985"/>
                    </a:ext>
                  </a:extLst>
                </a:gridCol>
                <a:gridCol w="573305">
                  <a:extLst>
                    <a:ext uri="{9D8B030D-6E8A-4147-A177-3AD203B41FA5}">
                      <a16:colId xmlns:a16="http://schemas.microsoft.com/office/drawing/2014/main" val="3307475880"/>
                    </a:ext>
                  </a:extLst>
                </a:gridCol>
                <a:gridCol w="573305">
                  <a:extLst>
                    <a:ext uri="{9D8B030D-6E8A-4147-A177-3AD203B41FA5}">
                      <a16:colId xmlns:a16="http://schemas.microsoft.com/office/drawing/2014/main" val="1114520841"/>
                    </a:ext>
                  </a:extLst>
                </a:gridCol>
                <a:gridCol w="573305">
                  <a:extLst>
                    <a:ext uri="{9D8B030D-6E8A-4147-A177-3AD203B41FA5}">
                      <a16:colId xmlns:a16="http://schemas.microsoft.com/office/drawing/2014/main" val="3036768936"/>
                    </a:ext>
                  </a:extLst>
                </a:gridCol>
                <a:gridCol w="573305">
                  <a:extLst>
                    <a:ext uri="{9D8B030D-6E8A-4147-A177-3AD203B41FA5}">
                      <a16:colId xmlns:a16="http://schemas.microsoft.com/office/drawing/2014/main" val="1756864205"/>
                    </a:ext>
                  </a:extLst>
                </a:gridCol>
                <a:gridCol w="573305">
                  <a:extLst>
                    <a:ext uri="{9D8B030D-6E8A-4147-A177-3AD203B41FA5}">
                      <a16:colId xmlns:a16="http://schemas.microsoft.com/office/drawing/2014/main" val="1086749716"/>
                    </a:ext>
                  </a:extLst>
                </a:gridCol>
                <a:gridCol w="573305">
                  <a:extLst>
                    <a:ext uri="{9D8B030D-6E8A-4147-A177-3AD203B41FA5}">
                      <a16:colId xmlns:a16="http://schemas.microsoft.com/office/drawing/2014/main" val="4281159389"/>
                    </a:ext>
                  </a:extLst>
                </a:gridCol>
                <a:gridCol w="573305">
                  <a:extLst>
                    <a:ext uri="{9D8B030D-6E8A-4147-A177-3AD203B41FA5}">
                      <a16:colId xmlns:a16="http://schemas.microsoft.com/office/drawing/2014/main" val="2553578953"/>
                    </a:ext>
                  </a:extLst>
                </a:gridCol>
                <a:gridCol w="573305">
                  <a:extLst>
                    <a:ext uri="{9D8B030D-6E8A-4147-A177-3AD203B41FA5}">
                      <a16:colId xmlns:a16="http://schemas.microsoft.com/office/drawing/2014/main" val="1726204252"/>
                    </a:ext>
                  </a:extLst>
                </a:gridCol>
                <a:gridCol w="573305">
                  <a:extLst>
                    <a:ext uri="{9D8B030D-6E8A-4147-A177-3AD203B41FA5}">
                      <a16:colId xmlns:a16="http://schemas.microsoft.com/office/drawing/2014/main" val="573991619"/>
                    </a:ext>
                  </a:extLst>
                </a:gridCol>
                <a:gridCol w="573305">
                  <a:extLst>
                    <a:ext uri="{9D8B030D-6E8A-4147-A177-3AD203B41FA5}">
                      <a16:colId xmlns:a16="http://schemas.microsoft.com/office/drawing/2014/main" val="1089745774"/>
                    </a:ext>
                  </a:extLst>
                </a:gridCol>
              </a:tblGrid>
              <a:tr h="221438">
                <a:tc>
                  <a:txBody>
                    <a:bodyPr/>
                    <a:lstStyle/>
                    <a:p>
                      <a:pPr marL="0" marR="0" algn="just">
                        <a:lnSpc>
                          <a:spcPct val="107000"/>
                        </a:lnSpc>
                        <a:spcBef>
                          <a:spcPts val="0"/>
                        </a:spcBef>
                        <a:spcAft>
                          <a:spcPts val="0"/>
                        </a:spcAft>
                      </a:pPr>
                      <a:r>
                        <a:rPr lang="en-US" sz="700" kern="100" dirty="0">
                          <a:effectLst/>
                        </a:rPr>
                        <a:t> </a:t>
                      </a:r>
                      <a:endParaRPr lang="en-US" sz="12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dirty="0">
                          <a:solidFill>
                            <a:schemeClr val="bg1"/>
                          </a:solidFill>
                          <a:effectLst/>
                        </a:rPr>
                        <a:t>Month 0</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1</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2</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3</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4</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5</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6</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7</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8</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9</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10</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11</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tc>
                  <a:txBody>
                    <a:bodyPr/>
                    <a:lstStyle/>
                    <a:p>
                      <a:pPr marL="0" marR="0" algn="ctr">
                        <a:lnSpc>
                          <a:spcPct val="107000"/>
                        </a:lnSpc>
                        <a:spcBef>
                          <a:spcPts val="0"/>
                        </a:spcBef>
                        <a:spcAft>
                          <a:spcPts val="0"/>
                        </a:spcAft>
                      </a:pPr>
                      <a:r>
                        <a:rPr lang="en-US" sz="700" kern="100" dirty="0">
                          <a:solidFill>
                            <a:schemeClr val="bg1"/>
                          </a:solidFill>
                          <a:effectLst/>
                        </a:rPr>
                        <a:t>Month 12</a:t>
                      </a:r>
                      <a:endParaRPr lang="en-US" sz="1200" kern="100" dirty="0">
                        <a:solidFill>
                          <a:schemeClr val="bg1"/>
                        </a:solidFill>
                        <a:effectLst/>
                        <a:latin typeface="Times New Roman" panose="02020603050405020304" pitchFamily="18" charset="0"/>
                        <a:ea typeface="Calibri" panose="020F0502020204030204" pitchFamily="34" charset="0"/>
                      </a:endParaRPr>
                    </a:p>
                  </a:txBody>
                  <a:tcPr marL="68580" marR="68580" marT="0" marB="0">
                    <a:solidFill>
                      <a:schemeClr val="accent6">
                        <a:lumMod val="50000"/>
                      </a:schemeClr>
                    </a:solidFill>
                  </a:tcPr>
                </a:tc>
                <a:extLst>
                  <a:ext uri="{0D108BD9-81ED-4DB2-BD59-A6C34878D82A}">
                    <a16:rowId xmlns:a16="http://schemas.microsoft.com/office/drawing/2014/main" val="3361101408"/>
                  </a:ext>
                </a:extLst>
              </a:tr>
              <a:tr h="459135">
                <a:tc rowSpan="2">
                  <a:txBody>
                    <a:bodyPr/>
                    <a:lstStyle/>
                    <a:p>
                      <a:pPr marL="0" marR="0">
                        <a:lnSpc>
                          <a:spcPct val="107000"/>
                        </a:lnSpc>
                        <a:spcBef>
                          <a:spcPts val="0"/>
                        </a:spcBef>
                        <a:spcAft>
                          <a:spcPts val="0"/>
                        </a:spcAft>
                      </a:pPr>
                      <a:r>
                        <a:rPr lang="en-US" sz="700" kern="100">
                          <a:effectLst/>
                        </a:rPr>
                        <a:t>R R &amp; D</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Recruitment Cost</a:t>
                      </a:r>
                      <a:endParaRPr lang="en-US" sz="1200" kern="100">
                        <a:effectLst/>
                        <a:latin typeface="Times New Roman" panose="02020603050405020304" pitchFamily="18" charset="0"/>
                        <a:ea typeface="Calibri" panose="020F0502020204030204" pitchFamily="34" charset="0"/>
                      </a:endParaRPr>
                    </a:p>
                  </a:txBody>
                  <a:tcPr marL="68580" marR="68580" marT="0" marB="0"/>
                </a:tc>
                <a:tc gridSpan="2">
                  <a:txBody>
                    <a:bodyPr/>
                    <a:lstStyle/>
                    <a:p>
                      <a:pPr marL="0" marR="0" algn="ctr">
                        <a:lnSpc>
                          <a:spcPct val="107000"/>
                        </a:lnSpc>
                        <a:spcBef>
                          <a:spcPts val="0"/>
                        </a:spcBef>
                        <a:spcAft>
                          <a:spcPts val="0"/>
                        </a:spcAft>
                      </a:pPr>
                      <a:r>
                        <a:rPr lang="en-US" sz="700" kern="100">
                          <a:effectLst/>
                        </a:rPr>
                        <a:t>Data Collection</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700" kern="100">
                          <a:effectLst/>
                        </a:rPr>
                        <a:t>Server Setup</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rowSpan="8">
                  <a:txBody>
                    <a:bodyPr/>
                    <a:lstStyle/>
                    <a:p>
                      <a:pPr marL="0" marR="0" algn="ctr">
                        <a:lnSpc>
                          <a:spcPct val="107000"/>
                        </a:lnSpc>
                        <a:spcBef>
                          <a:spcPts val="0"/>
                        </a:spcBef>
                        <a:spcAft>
                          <a:spcPts val="0"/>
                        </a:spcAft>
                      </a:pPr>
                      <a:r>
                        <a:rPr lang="en-US" sz="700" kern="100">
                          <a:effectLst/>
                        </a:rPr>
                        <a:t> </a:t>
                      </a:r>
                      <a:endParaRPr lang="en-US" sz="1200" kern="100">
                        <a:effectLst/>
                      </a:endParaRPr>
                    </a:p>
                    <a:p>
                      <a:pPr marL="0" marR="0" algn="ctr">
                        <a:lnSpc>
                          <a:spcPct val="107000"/>
                        </a:lnSpc>
                        <a:spcBef>
                          <a:spcPts val="0"/>
                        </a:spcBef>
                        <a:spcAft>
                          <a:spcPts val="0"/>
                        </a:spcAft>
                      </a:pPr>
                      <a:r>
                        <a:rPr lang="en-US" sz="700" kern="100">
                          <a:effectLst/>
                        </a:rPr>
                        <a:t> </a:t>
                      </a:r>
                      <a:endParaRPr lang="en-US" sz="1200" kern="100">
                        <a:effectLst/>
                      </a:endParaRPr>
                    </a:p>
                    <a:p>
                      <a:pPr marL="0" marR="0" algn="ctr">
                        <a:lnSpc>
                          <a:spcPct val="107000"/>
                        </a:lnSpc>
                        <a:spcBef>
                          <a:spcPts val="0"/>
                        </a:spcBef>
                        <a:spcAft>
                          <a:spcPts val="0"/>
                        </a:spcAft>
                      </a:pPr>
                      <a:r>
                        <a:rPr lang="en-US" sz="700" kern="100">
                          <a:effectLst/>
                        </a:rPr>
                        <a:t> </a:t>
                      </a:r>
                      <a:endParaRPr lang="en-US" sz="1200" kern="100">
                        <a:effectLst/>
                      </a:endParaRPr>
                    </a:p>
                    <a:p>
                      <a:pPr marL="0" marR="0" algn="ctr">
                        <a:lnSpc>
                          <a:spcPct val="107000"/>
                        </a:lnSpc>
                        <a:spcBef>
                          <a:spcPts val="0"/>
                        </a:spcBef>
                        <a:spcAft>
                          <a:spcPts val="0"/>
                        </a:spcAft>
                      </a:pPr>
                      <a:r>
                        <a:rPr lang="en-US" sz="700" kern="100">
                          <a:effectLst/>
                        </a:rPr>
                        <a:t> </a:t>
                      </a:r>
                      <a:endParaRPr lang="en-US" sz="1200" kern="100">
                        <a:effectLst/>
                      </a:endParaRPr>
                    </a:p>
                    <a:p>
                      <a:pPr marL="0" marR="0" algn="ctr">
                        <a:lnSpc>
                          <a:spcPct val="107000"/>
                        </a:lnSpc>
                        <a:spcBef>
                          <a:spcPts val="0"/>
                        </a:spcBef>
                        <a:spcAft>
                          <a:spcPts val="0"/>
                        </a:spcAft>
                      </a:pPr>
                      <a:r>
                        <a:rPr lang="en-US" sz="700" kern="100">
                          <a:effectLst/>
                        </a:rPr>
                        <a:t>Service Launch</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077773081"/>
                  </a:ext>
                </a:extLst>
              </a:tr>
              <a:tr h="221438">
                <a:tc vMerge="1">
                  <a:txBody>
                    <a:bodyPr/>
                    <a:lstStyle/>
                    <a:p>
                      <a:endParaRPr lang="en-US"/>
                    </a:p>
                  </a:txBody>
                  <a:tcPr/>
                </a:tc>
                <a:tc>
                  <a:txBody>
                    <a:bodyPr/>
                    <a:lstStyle/>
                    <a:p>
                      <a:pPr marL="0" marR="0" algn="ctr">
                        <a:lnSpc>
                          <a:spcPct val="107000"/>
                        </a:lnSpc>
                        <a:spcBef>
                          <a:spcPts val="0"/>
                        </a:spcBef>
                        <a:spcAft>
                          <a:spcPts val="0"/>
                        </a:spcAft>
                      </a:pPr>
                      <a:r>
                        <a:rPr lang="en-US" sz="700" kern="100">
                          <a:effectLst/>
                        </a:rPr>
                        <a:t>$20,000</a:t>
                      </a:r>
                      <a:endParaRPr lang="en-US" sz="1200" kern="100">
                        <a:effectLst/>
                        <a:latin typeface="Times New Roman" panose="02020603050405020304" pitchFamily="18" charset="0"/>
                        <a:ea typeface="Calibri" panose="020F0502020204030204" pitchFamily="34" charset="0"/>
                      </a:endParaRPr>
                    </a:p>
                  </a:txBody>
                  <a:tcPr marL="68580" marR="68580" marT="0" marB="0"/>
                </a:tc>
                <a:tc gridSpan="2">
                  <a:txBody>
                    <a:bodyPr/>
                    <a:lstStyle/>
                    <a:p>
                      <a:pPr marL="0" marR="0" algn="ctr">
                        <a:lnSpc>
                          <a:spcPct val="107000"/>
                        </a:lnSpc>
                        <a:spcBef>
                          <a:spcPts val="0"/>
                        </a:spcBef>
                        <a:spcAft>
                          <a:spcPts val="0"/>
                        </a:spcAft>
                      </a:pPr>
                      <a:r>
                        <a:rPr lang="en-US" sz="700" kern="100">
                          <a:effectLst/>
                        </a:rPr>
                        <a:t>$5,000</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700" kern="100">
                          <a:effectLst/>
                        </a:rPr>
                        <a:t>$6,000</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326340624"/>
                  </a:ext>
                </a:extLst>
              </a:tr>
              <a:tr h="459135">
                <a:tc rowSpan="2">
                  <a:txBody>
                    <a:bodyPr/>
                    <a:lstStyle/>
                    <a:p>
                      <a:pPr marL="0" marR="0">
                        <a:lnSpc>
                          <a:spcPct val="107000"/>
                        </a:lnSpc>
                        <a:spcBef>
                          <a:spcPts val="0"/>
                        </a:spcBef>
                        <a:spcAft>
                          <a:spcPts val="0"/>
                        </a:spcAft>
                      </a:pPr>
                      <a:r>
                        <a:rPr lang="en-US" sz="700" kern="100">
                          <a:effectLst/>
                        </a:rPr>
                        <a:t>Website and Server Development</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Recruitment Cost</a:t>
                      </a:r>
                      <a:endParaRPr lang="en-US" sz="1200" kern="100">
                        <a:effectLst/>
                        <a:latin typeface="Times New Roman" panose="02020603050405020304" pitchFamily="18" charset="0"/>
                        <a:ea typeface="Calibri" panose="020F0502020204030204" pitchFamily="34" charset="0"/>
                      </a:endParaRPr>
                    </a:p>
                  </a:txBody>
                  <a:tcPr marL="68580" marR="68580" marT="0" marB="0"/>
                </a:tc>
                <a:tc gridSpan="3">
                  <a:txBody>
                    <a:bodyPr/>
                    <a:lstStyle/>
                    <a:p>
                      <a:pPr marL="0" marR="0" algn="ctr">
                        <a:lnSpc>
                          <a:spcPct val="107000"/>
                        </a:lnSpc>
                        <a:spcBef>
                          <a:spcPts val="0"/>
                        </a:spcBef>
                        <a:spcAft>
                          <a:spcPts val="0"/>
                        </a:spcAft>
                      </a:pPr>
                      <a:r>
                        <a:rPr lang="en-US" sz="700" kern="100">
                          <a:effectLst/>
                        </a:rPr>
                        <a:t>Structure Development</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gridSpan="3">
                  <a:txBody>
                    <a:bodyPr/>
                    <a:lstStyle/>
                    <a:p>
                      <a:pPr marL="0" marR="0" algn="ctr">
                        <a:lnSpc>
                          <a:spcPct val="107000"/>
                        </a:lnSpc>
                        <a:spcBef>
                          <a:spcPts val="0"/>
                        </a:spcBef>
                        <a:spcAft>
                          <a:spcPts val="0"/>
                        </a:spcAft>
                      </a:pPr>
                      <a:r>
                        <a:rPr lang="en-US" sz="700" kern="100">
                          <a:effectLst/>
                        </a:rPr>
                        <a:t>Employee Training</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307105931"/>
                  </a:ext>
                </a:extLst>
              </a:tr>
              <a:tr h="713093">
                <a:tc vMerge="1">
                  <a:txBody>
                    <a:bodyPr/>
                    <a:lstStyle/>
                    <a:p>
                      <a:endParaRPr lang="en-US"/>
                    </a:p>
                  </a:txBody>
                  <a:tcPr/>
                </a:tc>
                <a:tc>
                  <a:txBody>
                    <a:bodyPr/>
                    <a:lstStyle/>
                    <a:p>
                      <a:pPr marL="0" marR="0" algn="ctr">
                        <a:lnSpc>
                          <a:spcPct val="107000"/>
                        </a:lnSpc>
                        <a:spcBef>
                          <a:spcPts val="0"/>
                        </a:spcBef>
                        <a:spcAft>
                          <a:spcPts val="0"/>
                        </a:spcAft>
                      </a:pPr>
                      <a:r>
                        <a:rPr lang="en-US" sz="700" kern="100">
                          <a:effectLst/>
                        </a:rPr>
                        <a:t>$10,500</a:t>
                      </a:r>
                      <a:endParaRPr lang="en-US" sz="1200" kern="100">
                        <a:effectLst/>
                        <a:latin typeface="Times New Roman" panose="02020603050405020304" pitchFamily="18" charset="0"/>
                        <a:ea typeface="Calibri" panose="020F0502020204030204" pitchFamily="34" charset="0"/>
                      </a:endParaRPr>
                    </a:p>
                  </a:txBody>
                  <a:tcPr marL="68580" marR="68580" marT="0" marB="0"/>
                </a:tc>
                <a:tc gridSpan="3">
                  <a:txBody>
                    <a:bodyPr/>
                    <a:lstStyle/>
                    <a:p>
                      <a:pPr marL="0" marR="0" algn="ctr">
                        <a:lnSpc>
                          <a:spcPct val="107000"/>
                        </a:lnSpc>
                        <a:spcBef>
                          <a:spcPts val="0"/>
                        </a:spcBef>
                        <a:spcAft>
                          <a:spcPts val="0"/>
                        </a:spcAft>
                      </a:pPr>
                      <a:r>
                        <a:rPr lang="en-US" sz="700" kern="100">
                          <a:effectLst/>
                        </a:rPr>
                        <a:t>$16,000</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gridSpan="3">
                  <a:txBody>
                    <a:bodyPr/>
                    <a:lstStyle/>
                    <a:p>
                      <a:pPr marL="0" marR="0" algn="ctr">
                        <a:lnSpc>
                          <a:spcPct val="107000"/>
                        </a:lnSpc>
                        <a:spcBef>
                          <a:spcPts val="0"/>
                        </a:spcBef>
                        <a:spcAft>
                          <a:spcPts val="0"/>
                        </a:spcAft>
                      </a:pPr>
                      <a:r>
                        <a:rPr lang="en-US" sz="700" kern="100">
                          <a:effectLst/>
                        </a:rPr>
                        <a:t>$12,500</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4080443827"/>
                  </a:ext>
                </a:extLst>
              </a:tr>
              <a:tr h="221438">
                <a:tc rowSpan="2">
                  <a:txBody>
                    <a:bodyPr/>
                    <a:lstStyle/>
                    <a:p>
                      <a:pPr marL="0" marR="0">
                        <a:lnSpc>
                          <a:spcPct val="107000"/>
                        </a:lnSpc>
                        <a:spcBef>
                          <a:spcPts val="0"/>
                        </a:spcBef>
                        <a:spcAft>
                          <a:spcPts val="0"/>
                        </a:spcAft>
                        <a:tabLst>
                          <a:tab pos="462280" algn="l"/>
                        </a:tabLst>
                      </a:pPr>
                      <a:r>
                        <a:rPr lang="en-US" sz="700" kern="100">
                          <a:effectLst/>
                        </a:rPr>
                        <a:t>Operation</a:t>
                      </a:r>
                      <a:endParaRPr lang="en-US" sz="1200" kern="100">
                        <a:effectLst/>
                        <a:latin typeface="Times New Roman" panose="02020603050405020304" pitchFamily="18" charset="0"/>
                        <a:ea typeface="Calibri" panose="020F0502020204030204" pitchFamily="34" charset="0"/>
                      </a:endParaRPr>
                    </a:p>
                  </a:txBody>
                  <a:tcPr marL="68580" marR="68580" marT="0" marB="0"/>
                </a:tc>
                <a:tc gridSpan="12">
                  <a:txBody>
                    <a:bodyPr/>
                    <a:lstStyle/>
                    <a:p>
                      <a:pPr marL="0" marR="0" algn="ctr">
                        <a:lnSpc>
                          <a:spcPct val="107000"/>
                        </a:lnSpc>
                        <a:spcBef>
                          <a:spcPts val="0"/>
                        </a:spcBef>
                        <a:spcAft>
                          <a:spcPts val="0"/>
                        </a:spcAft>
                      </a:pPr>
                      <a:r>
                        <a:rPr lang="en-US" sz="700" kern="100">
                          <a:effectLst/>
                        </a:rPr>
                        <a:t>Workspace rent, Hardware purchase, Utility bill, Salary of employees</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882085075"/>
                  </a:ext>
                </a:extLst>
              </a:tr>
              <a:tr h="221438">
                <a:tc vMerge="1">
                  <a:txBody>
                    <a:bodyPr/>
                    <a:lstStyle/>
                    <a:p>
                      <a:endParaRPr lang="en-US"/>
                    </a:p>
                  </a:txBody>
                  <a:tcPr/>
                </a:tc>
                <a:tc gridSpan="12">
                  <a:txBody>
                    <a:bodyPr/>
                    <a:lstStyle/>
                    <a:p>
                      <a:pPr marL="0" marR="0" algn="ctr">
                        <a:lnSpc>
                          <a:spcPct val="107000"/>
                        </a:lnSpc>
                        <a:spcBef>
                          <a:spcPts val="0"/>
                        </a:spcBef>
                        <a:spcAft>
                          <a:spcPts val="0"/>
                        </a:spcAft>
                      </a:pPr>
                      <a:r>
                        <a:rPr lang="en-US" sz="700" kern="100">
                          <a:effectLst/>
                        </a:rPr>
                        <a:t>$40,000</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57403319"/>
                  </a:ext>
                </a:extLst>
              </a:tr>
              <a:tr h="221438">
                <a:tc rowSpan="2">
                  <a:txBody>
                    <a:bodyPr/>
                    <a:lstStyle/>
                    <a:p>
                      <a:pPr marL="0" marR="0">
                        <a:lnSpc>
                          <a:spcPct val="107000"/>
                        </a:lnSpc>
                        <a:spcBef>
                          <a:spcPts val="0"/>
                        </a:spcBef>
                        <a:spcAft>
                          <a:spcPts val="0"/>
                        </a:spcAft>
                        <a:tabLst>
                          <a:tab pos="403860" algn="l"/>
                        </a:tabLst>
                      </a:pPr>
                      <a:r>
                        <a:rPr lang="en-US" sz="700" kern="100">
                          <a:effectLst/>
                        </a:rPr>
                        <a:t>Legal</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700" kern="100">
                          <a:effectLst/>
                        </a:rPr>
                        <a:t>Lawyer</a:t>
                      </a:r>
                      <a:endParaRPr lang="en-US" sz="1200" kern="100">
                        <a:effectLst/>
                        <a:latin typeface="Times New Roman" panose="02020603050405020304" pitchFamily="18" charset="0"/>
                        <a:ea typeface="Calibri" panose="020F0502020204030204" pitchFamily="34" charset="0"/>
                      </a:endParaRPr>
                    </a:p>
                  </a:txBody>
                  <a:tcPr marL="68580" marR="68580" marT="0" marB="0"/>
                </a:tc>
                <a:tc gridSpan="3">
                  <a:txBody>
                    <a:bodyPr/>
                    <a:lstStyle/>
                    <a:p>
                      <a:pPr marL="0" marR="0" algn="ctr">
                        <a:lnSpc>
                          <a:spcPct val="107000"/>
                        </a:lnSpc>
                        <a:spcBef>
                          <a:spcPts val="0"/>
                        </a:spcBef>
                        <a:spcAft>
                          <a:spcPts val="0"/>
                        </a:spcAft>
                      </a:pPr>
                      <a:r>
                        <a:rPr lang="en-US" sz="700" kern="100">
                          <a:effectLst/>
                        </a:rPr>
                        <a:t>Necessary Registration</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gridSpan="8">
                  <a:txBody>
                    <a:bodyPr/>
                    <a:lstStyle/>
                    <a:p>
                      <a:pPr marL="0" marR="0" algn="ctr">
                        <a:lnSpc>
                          <a:spcPct val="107000"/>
                        </a:lnSpc>
                        <a:spcBef>
                          <a:spcPts val="0"/>
                        </a:spcBef>
                        <a:spcAft>
                          <a:spcPts val="0"/>
                        </a:spcAft>
                      </a:pPr>
                      <a:r>
                        <a:rPr lang="en-US" sz="700" kern="100">
                          <a:effectLst/>
                        </a:rPr>
                        <a:t>Lawyer Consultation</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50267516"/>
                  </a:ext>
                </a:extLst>
              </a:tr>
              <a:tr h="221438">
                <a:tc vMerge="1">
                  <a:txBody>
                    <a:bodyPr/>
                    <a:lstStyle/>
                    <a:p>
                      <a:endParaRPr lang="en-US"/>
                    </a:p>
                  </a:txBody>
                  <a:tcPr/>
                </a:tc>
                <a:tc>
                  <a:txBody>
                    <a:bodyPr/>
                    <a:lstStyle/>
                    <a:p>
                      <a:pPr marL="0" marR="0" algn="ctr">
                        <a:lnSpc>
                          <a:spcPct val="107000"/>
                        </a:lnSpc>
                        <a:spcBef>
                          <a:spcPts val="0"/>
                        </a:spcBef>
                        <a:spcAft>
                          <a:spcPts val="0"/>
                        </a:spcAft>
                      </a:pPr>
                      <a:r>
                        <a:rPr lang="en-US" sz="700" kern="100">
                          <a:effectLst/>
                        </a:rPr>
                        <a:t>$20,000</a:t>
                      </a:r>
                      <a:endParaRPr lang="en-US" sz="1200" kern="100">
                        <a:effectLst/>
                        <a:latin typeface="Times New Roman" panose="02020603050405020304" pitchFamily="18" charset="0"/>
                        <a:ea typeface="Calibri" panose="020F0502020204030204" pitchFamily="34" charset="0"/>
                      </a:endParaRPr>
                    </a:p>
                  </a:txBody>
                  <a:tcPr marL="68580" marR="68580" marT="0" marB="0"/>
                </a:tc>
                <a:tc gridSpan="3">
                  <a:txBody>
                    <a:bodyPr/>
                    <a:lstStyle/>
                    <a:p>
                      <a:pPr marL="0" marR="0" algn="ctr">
                        <a:lnSpc>
                          <a:spcPct val="107000"/>
                        </a:lnSpc>
                        <a:spcBef>
                          <a:spcPts val="0"/>
                        </a:spcBef>
                        <a:spcAft>
                          <a:spcPts val="0"/>
                        </a:spcAft>
                      </a:pPr>
                      <a:r>
                        <a:rPr lang="en-US" sz="700" kern="100">
                          <a:effectLst/>
                        </a:rPr>
                        <a:t>$10,000</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gridSpan="8">
                  <a:txBody>
                    <a:bodyPr/>
                    <a:lstStyle/>
                    <a:p>
                      <a:pPr marL="0" marR="0" algn="ctr">
                        <a:lnSpc>
                          <a:spcPct val="107000"/>
                        </a:lnSpc>
                        <a:spcBef>
                          <a:spcPts val="0"/>
                        </a:spcBef>
                        <a:spcAft>
                          <a:spcPts val="0"/>
                        </a:spcAft>
                      </a:pPr>
                      <a:r>
                        <a:rPr lang="en-US" sz="700" kern="100" dirty="0">
                          <a:effectLst/>
                        </a:rPr>
                        <a:t>$10,000</a:t>
                      </a:r>
                      <a:endParaRPr lang="en-US" sz="1200" kern="100" dirty="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4242026761"/>
                  </a:ext>
                </a:extLst>
              </a:tr>
            </a:tbl>
          </a:graphicData>
        </a:graphic>
      </p:graphicFrame>
    </p:spTree>
    <p:extLst>
      <p:ext uri="{BB962C8B-B14F-4D97-AF65-F5344CB8AC3E}">
        <p14:creationId xmlns:p14="http://schemas.microsoft.com/office/powerpoint/2010/main" val="25541151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Yearly Revenue and Cost</a:t>
            </a:r>
            <a:endParaRPr dirty="0"/>
          </a:p>
        </p:txBody>
      </p:sp>
      <p:graphicFrame>
        <p:nvGraphicFramePr>
          <p:cNvPr id="3" name="Table 2">
            <a:extLst>
              <a:ext uri="{FF2B5EF4-FFF2-40B4-BE49-F238E27FC236}">
                <a16:creationId xmlns:a16="http://schemas.microsoft.com/office/drawing/2014/main" id="{4C657845-B6A8-43E4-8E21-E206E384B309}"/>
              </a:ext>
            </a:extLst>
          </p:cNvPr>
          <p:cNvGraphicFramePr>
            <a:graphicFrameLocks noGrp="1"/>
          </p:cNvGraphicFramePr>
          <p:nvPr>
            <p:extLst>
              <p:ext uri="{D42A27DB-BD31-4B8C-83A1-F6EECF244321}">
                <p14:modId xmlns:p14="http://schemas.microsoft.com/office/powerpoint/2010/main" val="2009243803"/>
              </p:ext>
            </p:extLst>
          </p:nvPr>
        </p:nvGraphicFramePr>
        <p:xfrm>
          <a:off x="1456509" y="1018903"/>
          <a:ext cx="6074229" cy="3696779"/>
        </p:xfrm>
        <a:graphic>
          <a:graphicData uri="http://schemas.openxmlformats.org/drawingml/2006/table">
            <a:tbl>
              <a:tblPr firstRow="1" firstCol="1" bandRow="1">
                <a:tableStyleId>{F5AB1C69-6EDB-4FF4-983F-18BD219EF322}</a:tableStyleId>
              </a:tblPr>
              <a:tblGrid>
                <a:gridCol w="2335485">
                  <a:extLst>
                    <a:ext uri="{9D8B030D-6E8A-4147-A177-3AD203B41FA5}">
                      <a16:colId xmlns:a16="http://schemas.microsoft.com/office/drawing/2014/main" val="1299131100"/>
                    </a:ext>
                  </a:extLst>
                </a:gridCol>
                <a:gridCol w="750120">
                  <a:extLst>
                    <a:ext uri="{9D8B030D-6E8A-4147-A177-3AD203B41FA5}">
                      <a16:colId xmlns:a16="http://schemas.microsoft.com/office/drawing/2014/main" val="4255008334"/>
                    </a:ext>
                  </a:extLst>
                </a:gridCol>
                <a:gridCol w="750120">
                  <a:extLst>
                    <a:ext uri="{9D8B030D-6E8A-4147-A177-3AD203B41FA5}">
                      <a16:colId xmlns:a16="http://schemas.microsoft.com/office/drawing/2014/main" val="1866688843"/>
                    </a:ext>
                  </a:extLst>
                </a:gridCol>
                <a:gridCol w="749461">
                  <a:extLst>
                    <a:ext uri="{9D8B030D-6E8A-4147-A177-3AD203B41FA5}">
                      <a16:colId xmlns:a16="http://schemas.microsoft.com/office/drawing/2014/main" val="2225226851"/>
                    </a:ext>
                  </a:extLst>
                </a:gridCol>
                <a:gridCol w="749461">
                  <a:extLst>
                    <a:ext uri="{9D8B030D-6E8A-4147-A177-3AD203B41FA5}">
                      <a16:colId xmlns:a16="http://schemas.microsoft.com/office/drawing/2014/main" val="2771855809"/>
                    </a:ext>
                  </a:extLst>
                </a:gridCol>
                <a:gridCol w="739582">
                  <a:extLst>
                    <a:ext uri="{9D8B030D-6E8A-4147-A177-3AD203B41FA5}">
                      <a16:colId xmlns:a16="http://schemas.microsoft.com/office/drawing/2014/main" val="3485653025"/>
                    </a:ext>
                  </a:extLst>
                </a:gridCol>
              </a:tblGrid>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Item</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dirty="0">
                          <a:solidFill>
                            <a:schemeClr val="tx1">
                              <a:lumMod val="50000"/>
                            </a:schemeClr>
                          </a:solidFill>
                          <a:effectLst/>
                        </a:rPr>
                        <a:t>2024-25</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dirty="0">
                          <a:solidFill>
                            <a:schemeClr val="tx1">
                              <a:lumMod val="50000"/>
                            </a:schemeClr>
                          </a:solidFill>
                          <a:effectLst/>
                        </a:rPr>
                        <a:t>2025-26</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tc>
                <a:tc>
                  <a:txBody>
                    <a:bodyPr/>
                    <a:lstStyle/>
                    <a:p>
                      <a:pPr marL="0" marR="0" algn="l">
                        <a:lnSpc>
                          <a:spcPct val="107000"/>
                        </a:lnSpc>
                        <a:spcBef>
                          <a:spcPts val="0"/>
                        </a:spcBef>
                        <a:spcAft>
                          <a:spcPts val="800"/>
                        </a:spcAft>
                      </a:pPr>
                      <a:r>
                        <a:rPr lang="en-US" sz="1200" kern="100" dirty="0">
                          <a:solidFill>
                            <a:schemeClr val="tx1">
                              <a:lumMod val="50000"/>
                            </a:schemeClr>
                          </a:solidFill>
                          <a:effectLst/>
                        </a:rPr>
                        <a:t>2026-27</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tc>
                <a:tc>
                  <a:txBody>
                    <a:bodyPr/>
                    <a:lstStyle/>
                    <a:p>
                      <a:pPr marL="0" marR="0" algn="l">
                        <a:lnSpc>
                          <a:spcPct val="107000"/>
                        </a:lnSpc>
                        <a:spcBef>
                          <a:spcPts val="0"/>
                        </a:spcBef>
                        <a:spcAft>
                          <a:spcPts val="800"/>
                        </a:spcAft>
                      </a:pPr>
                      <a:r>
                        <a:rPr lang="en-US" sz="1200" kern="100" dirty="0">
                          <a:solidFill>
                            <a:schemeClr val="tx1">
                              <a:lumMod val="50000"/>
                            </a:schemeClr>
                          </a:solidFill>
                          <a:effectLst/>
                        </a:rPr>
                        <a:t>2027-28</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tc>
                <a:tc>
                  <a:txBody>
                    <a:bodyPr/>
                    <a:lstStyle/>
                    <a:p>
                      <a:pPr marL="0" marR="0" algn="l">
                        <a:lnSpc>
                          <a:spcPct val="107000"/>
                        </a:lnSpc>
                        <a:spcBef>
                          <a:spcPts val="0"/>
                        </a:spcBef>
                        <a:spcAft>
                          <a:spcPts val="800"/>
                        </a:spcAft>
                      </a:pPr>
                      <a:r>
                        <a:rPr lang="en-US" sz="1200" kern="100" dirty="0">
                          <a:solidFill>
                            <a:schemeClr val="tx1">
                              <a:lumMod val="50000"/>
                            </a:schemeClr>
                          </a:solidFill>
                          <a:effectLst/>
                        </a:rPr>
                        <a:t>2028-29</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tc>
                <a:extLst>
                  <a:ext uri="{0D108BD9-81ED-4DB2-BD59-A6C34878D82A}">
                    <a16:rowId xmlns:a16="http://schemas.microsoft.com/office/drawing/2014/main" val="713125308"/>
                  </a:ext>
                </a:extLst>
              </a:tr>
              <a:tr h="231035">
                <a:tc>
                  <a:txBody>
                    <a:bodyPr/>
                    <a:lstStyle/>
                    <a:p>
                      <a:pPr marL="0" marR="0" algn="l">
                        <a:lnSpc>
                          <a:spcPct val="107000"/>
                        </a:lnSpc>
                        <a:spcBef>
                          <a:spcPts val="0"/>
                        </a:spcBef>
                        <a:spcAft>
                          <a:spcPts val="800"/>
                        </a:spcAft>
                      </a:pPr>
                      <a:r>
                        <a:rPr lang="en-US" sz="1200" kern="100" dirty="0">
                          <a:solidFill>
                            <a:srgbClr val="000000"/>
                          </a:solidFill>
                          <a:effectLst/>
                        </a:rPr>
                        <a:t>Income from User Subscription</a:t>
                      </a:r>
                      <a:endParaRPr lang="en-US" sz="1200" kern="100" dirty="0">
                        <a:solidFill>
                          <a:srgbClr val="000000"/>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$117,000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$170,000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$215,000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$255,000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dirty="0">
                          <a:effectLst/>
                        </a:rPr>
                        <a:t>$295,000</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3226728882"/>
                  </a:ext>
                </a:extLst>
              </a:tr>
              <a:tr h="231035">
                <a:tc>
                  <a:txBody>
                    <a:bodyPr/>
                    <a:lstStyle/>
                    <a:p>
                      <a:pPr marL="0" marR="0" algn="l">
                        <a:lnSpc>
                          <a:spcPct val="107000"/>
                        </a:lnSpc>
                        <a:spcBef>
                          <a:spcPts val="0"/>
                        </a:spcBef>
                        <a:spcAft>
                          <a:spcPts val="800"/>
                        </a:spcAft>
                      </a:pPr>
                      <a:r>
                        <a:rPr lang="en-US" sz="1200" kern="100" dirty="0">
                          <a:solidFill>
                            <a:srgbClr val="000000"/>
                          </a:solidFill>
                          <a:effectLst/>
                        </a:rPr>
                        <a:t>Net Income</a:t>
                      </a:r>
                      <a:endParaRPr lang="en-US" sz="1200" kern="100" dirty="0">
                        <a:solidFill>
                          <a:srgbClr val="000000"/>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$117,000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$170,000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$215,000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$255,000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dirty="0">
                          <a:effectLst/>
                        </a:rPr>
                        <a:t>$295,000</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537479130"/>
                  </a:ext>
                </a:extLst>
              </a:tr>
              <a:tr h="231254">
                <a:tc>
                  <a:txBody>
                    <a:bodyPr/>
                    <a:lstStyle/>
                    <a:p>
                      <a:pPr marL="0" marR="0" algn="l">
                        <a:lnSpc>
                          <a:spcPct val="107000"/>
                        </a:lnSpc>
                        <a:spcBef>
                          <a:spcPts val="0"/>
                        </a:spcBef>
                        <a:spcAft>
                          <a:spcPts val="800"/>
                        </a:spcAft>
                      </a:pPr>
                      <a:r>
                        <a:rPr lang="en-US" sz="1200" kern="100" dirty="0">
                          <a:solidFill>
                            <a:schemeClr val="tx1">
                              <a:lumMod val="50000"/>
                            </a:schemeClr>
                          </a:solidFill>
                          <a:effectLst/>
                        </a:rPr>
                        <a:t>Total Expenses</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gridSpan="5">
                  <a:txBody>
                    <a:bodyPr/>
                    <a:lstStyle/>
                    <a:p>
                      <a:pPr algn="l">
                        <a:lnSpc>
                          <a:spcPct val="107000"/>
                        </a:lnSpc>
                      </a:pPr>
                      <a:endParaRPr lang="en-US" sz="1200" kern="100" dirty="0">
                        <a:effectLst/>
                        <a:latin typeface="Times New Roman" panose="02020603050405020304" pitchFamily="18" charset="0"/>
                      </a:endParaRPr>
                    </a:p>
                  </a:txBody>
                  <a:tcPr marL="9525" marR="9525" marT="9525" marB="9525"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9843565"/>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Salaries and Allowances</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$63,000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$67,500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$71,000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$75,000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$79,000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2525064802"/>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Employee Training Cost</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$10,500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$9,000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$8,000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$8,000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$8,000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2242011586"/>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Rent, Electricity</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$10,000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$12,000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$12,000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$12,000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$12,000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2903506673"/>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Website Maintenance Cost</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1484888687"/>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Server Management Cost</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$8,000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$13,500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$13,500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1798613714"/>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Advertisement Cost</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$15,000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$14,000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2016238874"/>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Depreciation Cost</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$6,000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$6,000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$6,000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$6,000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$6,000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4065635688"/>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Interest Expense</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$2,450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$2,650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$2,850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$3,050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4156343240"/>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Total Expenses</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$118,500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$128,450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$131,150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$135,850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$140,050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4038727504"/>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Total Profit Before Tax</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-$1,500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$41,550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$83,850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$119,150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$154950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3822917879"/>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Income Tax</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$13,800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$14,900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$16,800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$23,300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$29,760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3930041520"/>
                  </a:ext>
                </a:extLst>
              </a:tr>
              <a:tr h="231035">
                <a:tc>
                  <a:txBody>
                    <a:bodyPr/>
                    <a:lstStyle/>
                    <a:p>
                      <a:pPr marL="0" marR="0" algn="l">
                        <a:lnSpc>
                          <a:spcPct val="107000"/>
                        </a:lnSpc>
                        <a:spcBef>
                          <a:spcPts val="0"/>
                        </a:spcBef>
                        <a:spcAft>
                          <a:spcPts val="800"/>
                        </a:spcAft>
                      </a:pPr>
                      <a:r>
                        <a:rPr lang="en-US" sz="1200" kern="100" dirty="0">
                          <a:solidFill>
                            <a:schemeClr val="tx1">
                              <a:lumMod val="50000"/>
                            </a:schemeClr>
                          </a:solidFill>
                          <a:effectLst/>
                        </a:rPr>
                        <a:t>Net Profit after Tax</a:t>
                      </a:r>
                      <a:endParaRPr lang="en-US" sz="1200" kern="100" dirty="0">
                        <a:solidFill>
                          <a:schemeClr val="tx1">
                            <a:lumMod val="50000"/>
                          </a:schemeClr>
                        </a:solidFill>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dirty="0">
                          <a:effectLst/>
                        </a:rPr>
                        <a:t>-$15,300</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ctr"/>
                </a:tc>
                <a:tc>
                  <a:txBody>
                    <a:bodyPr/>
                    <a:lstStyle/>
                    <a:p>
                      <a:pPr marL="0" marR="0" algn="l">
                        <a:lnSpc>
                          <a:spcPct val="107000"/>
                        </a:lnSpc>
                        <a:spcBef>
                          <a:spcPts val="0"/>
                        </a:spcBef>
                        <a:spcAft>
                          <a:spcPts val="800"/>
                        </a:spcAft>
                      </a:pPr>
                      <a:r>
                        <a:rPr lang="en-US" sz="1200" kern="100" dirty="0">
                          <a:effectLst/>
                        </a:rPr>
                        <a:t>$26,650</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ctr"/>
                </a:tc>
                <a:tc>
                  <a:txBody>
                    <a:bodyPr/>
                    <a:lstStyle/>
                    <a:p>
                      <a:pPr marL="0" marR="0" algn="l">
                        <a:lnSpc>
                          <a:spcPct val="107000"/>
                        </a:lnSpc>
                        <a:spcBef>
                          <a:spcPts val="0"/>
                        </a:spcBef>
                        <a:spcAft>
                          <a:spcPts val="800"/>
                        </a:spcAft>
                      </a:pPr>
                      <a:r>
                        <a:rPr lang="en-US" sz="1200" kern="100" dirty="0">
                          <a:effectLst/>
                        </a:rPr>
                        <a:t>$67,050</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ctr"/>
                </a:tc>
                <a:tc>
                  <a:txBody>
                    <a:bodyPr/>
                    <a:lstStyle/>
                    <a:p>
                      <a:pPr marL="0" marR="0" algn="l">
                        <a:lnSpc>
                          <a:spcPct val="107000"/>
                        </a:lnSpc>
                        <a:spcBef>
                          <a:spcPts val="0"/>
                        </a:spcBef>
                        <a:spcAft>
                          <a:spcPts val="800"/>
                        </a:spcAft>
                      </a:pPr>
                      <a:r>
                        <a:rPr lang="en-US" sz="1200" kern="100" dirty="0">
                          <a:effectLst/>
                        </a:rPr>
                        <a:t>$95,850</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ctr"/>
                </a:tc>
                <a:tc>
                  <a:txBody>
                    <a:bodyPr/>
                    <a:lstStyle/>
                    <a:p>
                      <a:pPr marL="0" marR="0" algn="l">
                        <a:lnSpc>
                          <a:spcPct val="107000"/>
                        </a:lnSpc>
                        <a:spcBef>
                          <a:spcPts val="0"/>
                        </a:spcBef>
                        <a:spcAft>
                          <a:spcPts val="800"/>
                        </a:spcAft>
                      </a:pPr>
                      <a:r>
                        <a:rPr lang="en-US" sz="1200" kern="100" dirty="0">
                          <a:effectLst/>
                        </a:rPr>
                        <a:t>$125,190</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ctr"/>
                </a:tc>
                <a:extLst>
                  <a:ext uri="{0D108BD9-81ED-4DB2-BD59-A6C34878D82A}">
                    <a16:rowId xmlns:a16="http://schemas.microsoft.com/office/drawing/2014/main" val="3893122842"/>
                  </a:ext>
                </a:extLst>
              </a:tr>
            </a:tbl>
          </a:graphicData>
        </a:graphic>
      </p:graphicFrame>
    </p:spTree>
    <p:extLst>
      <p:ext uri="{BB962C8B-B14F-4D97-AF65-F5344CB8AC3E}">
        <p14:creationId xmlns:p14="http://schemas.microsoft.com/office/powerpoint/2010/main" val="84604636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3600529" y="2202727"/>
            <a:ext cx="5092622"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Marketing</a:t>
            </a:r>
            <a:br>
              <a:rPr lang="en-US" dirty="0"/>
            </a:br>
            <a:r>
              <a:rPr lang="en-US" dirty="0"/>
              <a:t>Plan</a:t>
            </a:r>
            <a:endParaRPr dirty="0"/>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a:xfrm>
            <a:off x="3600529" y="1240593"/>
            <a:ext cx="1230300" cy="881400"/>
          </a:xfrm>
        </p:spPr>
        <p:txBody>
          <a:bodyPr/>
          <a:lstStyle/>
          <a:p>
            <a:r>
              <a:rPr lang="en-US" dirty="0"/>
              <a:t>08</a:t>
            </a:r>
          </a:p>
        </p:txBody>
      </p:sp>
    </p:spTree>
    <p:extLst>
      <p:ext uri="{BB962C8B-B14F-4D97-AF65-F5344CB8AC3E}">
        <p14:creationId xmlns:p14="http://schemas.microsoft.com/office/powerpoint/2010/main" val="315846926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Target-Buyer persona</a:t>
            </a:r>
            <a:endParaRPr dirty="0"/>
          </a:p>
        </p:txBody>
      </p:sp>
      <p:graphicFrame>
        <p:nvGraphicFramePr>
          <p:cNvPr id="3" name="Table 2">
            <a:extLst>
              <a:ext uri="{FF2B5EF4-FFF2-40B4-BE49-F238E27FC236}">
                <a16:creationId xmlns:a16="http://schemas.microsoft.com/office/drawing/2014/main" id="{9A8F21EE-0955-462D-8DFE-C052FC93B349}"/>
              </a:ext>
            </a:extLst>
          </p:cNvPr>
          <p:cNvGraphicFramePr>
            <a:graphicFrameLocks noGrp="1"/>
          </p:cNvGraphicFramePr>
          <p:nvPr>
            <p:extLst>
              <p:ext uri="{D42A27DB-BD31-4B8C-83A1-F6EECF244321}">
                <p14:modId xmlns:p14="http://schemas.microsoft.com/office/powerpoint/2010/main" val="384989664"/>
              </p:ext>
            </p:extLst>
          </p:nvPr>
        </p:nvGraphicFramePr>
        <p:xfrm>
          <a:off x="1466215" y="1471023"/>
          <a:ext cx="5937250" cy="1890080"/>
        </p:xfrm>
        <a:graphic>
          <a:graphicData uri="http://schemas.openxmlformats.org/drawingml/2006/table">
            <a:tbl>
              <a:tblPr firstRow="1" firstCol="1" bandRow="1">
                <a:tableStyleId>{48E1233F-6CF5-440B-B0D8-CC0D13302181}</a:tableStyleId>
              </a:tblPr>
              <a:tblGrid>
                <a:gridCol w="1483995">
                  <a:extLst>
                    <a:ext uri="{9D8B030D-6E8A-4147-A177-3AD203B41FA5}">
                      <a16:colId xmlns:a16="http://schemas.microsoft.com/office/drawing/2014/main" val="3403919783"/>
                    </a:ext>
                  </a:extLst>
                </a:gridCol>
                <a:gridCol w="1483995">
                  <a:extLst>
                    <a:ext uri="{9D8B030D-6E8A-4147-A177-3AD203B41FA5}">
                      <a16:colId xmlns:a16="http://schemas.microsoft.com/office/drawing/2014/main" val="2031745705"/>
                    </a:ext>
                  </a:extLst>
                </a:gridCol>
                <a:gridCol w="1484630">
                  <a:extLst>
                    <a:ext uri="{9D8B030D-6E8A-4147-A177-3AD203B41FA5}">
                      <a16:colId xmlns:a16="http://schemas.microsoft.com/office/drawing/2014/main" val="2776931803"/>
                    </a:ext>
                  </a:extLst>
                </a:gridCol>
                <a:gridCol w="1484630">
                  <a:extLst>
                    <a:ext uri="{9D8B030D-6E8A-4147-A177-3AD203B41FA5}">
                      <a16:colId xmlns:a16="http://schemas.microsoft.com/office/drawing/2014/main" val="716204512"/>
                    </a:ext>
                  </a:extLst>
                </a:gridCol>
              </a:tblGrid>
              <a:tr h="0">
                <a:tc>
                  <a:txBody>
                    <a:bodyPr/>
                    <a:lstStyle/>
                    <a:p>
                      <a:pPr marL="0" marR="0">
                        <a:lnSpc>
                          <a:spcPct val="107000"/>
                        </a:lnSpc>
                        <a:spcBef>
                          <a:spcPts val="0"/>
                        </a:spcBef>
                        <a:spcAft>
                          <a:spcPts val="0"/>
                        </a:spcAft>
                        <a:tabLst>
                          <a:tab pos="1390650" algn="l"/>
                          <a:tab pos="1990725" algn="l"/>
                        </a:tabLst>
                      </a:pPr>
                      <a:r>
                        <a:rPr lang="en-US" sz="1200" kern="100">
                          <a:effectLst/>
                        </a:rPr>
                        <a:t> </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tabLst>
                          <a:tab pos="1390650" algn="l"/>
                          <a:tab pos="1990725" algn="l"/>
                        </a:tabLst>
                      </a:pPr>
                      <a:r>
                        <a:rPr lang="en-US" sz="1200" kern="100" dirty="0">
                          <a:effectLst/>
                        </a:rPr>
                        <a:t>Startup &amp; small business</a:t>
                      </a:r>
                      <a:endParaRPr lang="en-US" sz="1200" kern="100" dirty="0">
                        <a:effectLst/>
                        <a:latin typeface="Times New Roman" panose="02020603050405020304" pitchFamily="18"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L="0" marR="0" algn="ctr">
                        <a:lnSpc>
                          <a:spcPct val="107000"/>
                        </a:lnSpc>
                        <a:spcBef>
                          <a:spcPts val="0"/>
                        </a:spcBef>
                        <a:spcAft>
                          <a:spcPts val="0"/>
                        </a:spcAft>
                        <a:tabLst>
                          <a:tab pos="1390650" algn="l"/>
                          <a:tab pos="1990725" algn="l"/>
                        </a:tabLst>
                      </a:pPr>
                      <a:r>
                        <a:rPr lang="en-US" sz="1200" kern="100" dirty="0">
                          <a:effectLst/>
                        </a:rPr>
                        <a:t>Medium scale business</a:t>
                      </a:r>
                      <a:endParaRPr lang="en-US" sz="1200" kern="100" dirty="0">
                        <a:effectLst/>
                        <a:latin typeface="Times New Roman" panose="02020603050405020304" pitchFamily="18" charset="0"/>
                        <a:ea typeface="Calibri" panose="020F0502020204030204" pitchFamily="34" charset="0"/>
                      </a:endParaRPr>
                    </a:p>
                  </a:txBody>
                  <a:tcPr marL="68580" marR="68580" marT="0" marB="0">
                    <a:solidFill>
                      <a:schemeClr val="accent3">
                        <a:lumMod val="60000"/>
                        <a:lumOff val="40000"/>
                      </a:schemeClr>
                    </a:solidFill>
                  </a:tcPr>
                </a:tc>
                <a:tc>
                  <a:txBody>
                    <a:bodyPr/>
                    <a:lstStyle/>
                    <a:p>
                      <a:pPr marL="0" marR="0" algn="ctr">
                        <a:lnSpc>
                          <a:spcPct val="107000"/>
                        </a:lnSpc>
                        <a:spcBef>
                          <a:spcPts val="0"/>
                        </a:spcBef>
                        <a:spcAft>
                          <a:spcPts val="0"/>
                        </a:spcAft>
                        <a:tabLst>
                          <a:tab pos="1390650" algn="l"/>
                          <a:tab pos="1990725" algn="l"/>
                        </a:tabLst>
                      </a:pPr>
                      <a:r>
                        <a:rPr lang="en-US" sz="1200" kern="100" dirty="0">
                          <a:effectLst/>
                        </a:rPr>
                        <a:t>High scale business</a:t>
                      </a:r>
                      <a:endParaRPr lang="en-US" sz="1200" kern="100" dirty="0">
                        <a:effectLst/>
                        <a:latin typeface="Times New Roman" panose="02020603050405020304" pitchFamily="18" charset="0"/>
                        <a:ea typeface="Calibri" panose="020F0502020204030204" pitchFamily="34" charset="0"/>
                      </a:endParaRPr>
                    </a:p>
                  </a:txBody>
                  <a:tcPr marL="68580" marR="68580" marT="0" marB="0">
                    <a:solidFill>
                      <a:schemeClr val="accent3">
                        <a:lumMod val="60000"/>
                        <a:lumOff val="40000"/>
                      </a:schemeClr>
                    </a:solidFill>
                  </a:tcPr>
                </a:tc>
                <a:extLst>
                  <a:ext uri="{0D108BD9-81ED-4DB2-BD59-A6C34878D82A}">
                    <a16:rowId xmlns:a16="http://schemas.microsoft.com/office/drawing/2014/main" val="271774793"/>
                  </a:ext>
                </a:extLst>
              </a:tr>
              <a:tr h="0">
                <a:tc>
                  <a:txBody>
                    <a:bodyPr/>
                    <a:lstStyle/>
                    <a:p>
                      <a:pPr marL="0" marR="0">
                        <a:lnSpc>
                          <a:spcPct val="107000"/>
                        </a:lnSpc>
                        <a:spcBef>
                          <a:spcPts val="0"/>
                        </a:spcBef>
                        <a:spcAft>
                          <a:spcPts val="0"/>
                        </a:spcAft>
                        <a:tabLst>
                          <a:tab pos="1390650" algn="l"/>
                          <a:tab pos="1990725" algn="l"/>
                        </a:tabLst>
                      </a:pPr>
                      <a:r>
                        <a:rPr lang="en-US" sz="1200" kern="100">
                          <a:effectLst/>
                        </a:rPr>
                        <a:t>Spending capacity</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Low (less than 20k)</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Medium (20k-50k)</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High (50k+)</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59427483"/>
                  </a:ext>
                </a:extLst>
              </a:tr>
              <a:tr h="0">
                <a:tc>
                  <a:txBody>
                    <a:bodyPr/>
                    <a:lstStyle/>
                    <a:p>
                      <a:pPr marL="0" marR="0">
                        <a:lnSpc>
                          <a:spcPct val="107000"/>
                        </a:lnSpc>
                        <a:spcBef>
                          <a:spcPts val="0"/>
                        </a:spcBef>
                        <a:spcAft>
                          <a:spcPts val="0"/>
                        </a:spcAft>
                        <a:tabLst>
                          <a:tab pos="1390650" algn="l"/>
                          <a:tab pos="1990725" algn="l"/>
                        </a:tabLst>
                      </a:pPr>
                      <a:r>
                        <a:rPr lang="en-US" sz="1200" kern="100">
                          <a:effectLst/>
                        </a:rPr>
                        <a:t>Expectation</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Basic and cheap rate subscription</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Economically premium service</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Premium service</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510394171"/>
                  </a:ext>
                </a:extLst>
              </a:tr>
              <a:tr h="0">
                <a:tc>
                  <a:txBody>
                    <a:bodyPr/>
                    <a:lstStyle/>
                    <a:p>
                      <a:pPr marL="0" marR="0">
                        <a:lnSpc>
                          <a:spcPct val="107000"/>
                        </a:lnSpc>
                        <a:spcBef>
                          <a:spcPts val="0"/>
                        </a:spcBef>
                        <a:spcAft>
                          <a:spcPts val="0"/>
                        </a:spcAft>
                        <a:tabLst>
                          <a:tab pos="1390650" algn="l"/>
                          <a:tab pos="1990725" algn="l"/>
                        </a:tabLst>
                      </a:pPr>
                      <a:r>
                        <a:rPr lang="en-US" sz="1200" kern="100">
                          <a:effectLst/>
                        </a:rPr>
                        <a:t>Suitable subscription model</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Monthly</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Monthly/annual</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Annual/customizable</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296469515"/>
                  </a:ext>
                </a:extLst>
              </a:tr>
              <a:tr h="0">
                <a:tc>
                  <a:txBody>
                    <a:bodyPr/>
                    <a:lstStyle/>
                    <a:p>
                      <a:pPr marL="0" marR="0">
                        <a:lnSpc>
                          <a:spcPct val="107000"/>
                        </a:lnSpc>
                        <a:spcBef>
                          <a:spcPts val="0"/>
                        </a:spcBef>
                        <a:spcAft>
                          <a:spcPts val="0"/>
                        </a:spcAft>
                        <a:tabLst>
                          <a:tab pos="1390650" algn="l"/>
                          <a:tab pos="1990725" algn="l"/>
                        </a:tabLst>
                      </a:pPr>
                      <a:r>
                        <a:rPr lang="en-US" sz="1200" kern="100">
                          <a:effectLst/>
                        </a:rPr>
                        <a:t>Media</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BTL: Social media (facebook, x, youtube etc.).</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tabLst>
                          <a:tab pos="1390650" algn="l"/>
                          <a:tab pos="1990725" algn="l"/>
                        </a:tabLst>
                      </a:pPr>
                      <a:r>
                        <a:rPr lang="en-US" sz="1200" kern="100">
                          <a:effectLst/>
                        </a:rPr>
                        <a:t>SEO &amp; SEM, Email promotion</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kern="100" dirty="0">
                          <a:effectLst/>
                        </a:rPr>
                        <a:t>ATL: TV channels, Billboards</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796665245"/>
                  </a:ext>
                </a:extLst>
              </a:tr>
            </a:tbl>
          </a:graphicData>
        </a:graphic>
      </p:graphicFrame>
    </p:spTree>
    <p:extLst>
      <p:ext uri="{BB962C8B-B14F-4D97-AF65-F5344CB8AC3E}">
        <p14:creationId xmlns:p14="http://schemas.microsoft.com/office/powerpoint/2010/main" val="413952756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451440" y="249083"/>
            <a:ext cx="796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 media Advertisement and Publicity:</a:t>
            </a:r>
            <a:endParaRPr dirty="0"/>
          </a:p>
        </p:txBody>
      </p:sp>
      <p:pic>
        <p:nvPicPr>
          <p:cNvPr id="4" name="Picture 3">
            <a:extLst>
              <a:ext uri="{FF2B5EF4-FFF2-40B4-BE49-F238E27FC236}">
                <a16:creationId xmlns:a16="http://schemas.microsoft.com/office/drawing/2014/main" id="{E137E799-D122-472F-984D-0F486E4A755E}"/>
              </a:ext>
            </a:extLst>
          </p:cNvPr>
          <p:cNvPicPr/>
          <p:nvPr/>
        </p:nvPicPr>
        <p:blipFill>
          <a:blip r:embed="rId3"/>
          <a:stretch>
            <a:fillRect/>
          </a:stretch>
        </p:blipFill>
        <p:spPr>
          <a:xfrm>
            <a:off x="2279468" y="1325879"/>
            <a:ext cx="4187252" cy="312465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8655403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451440" y="249083"/>
            <a:ext cx="796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Youtube Advertisement:</a:t>
            </a:r>
            <a:endParaRPr dirty="0"/>
          </a:p>
        </p:txBody>
      </p:sp>
      <p:pic>
        <p:nvPicPr>
          <p:cNvPr id="5" name="Picture 4">
            <a:extLst>
              <a:ext uri="{FF2B5EF4-FFF2-40B4-BE49-F238E27FC236}">
                <a16:creationId xmlns:a16="http://schemas.microsoft.com/office/drawing/2014/main" id="{D4977919-0C10-46E8-9D71-387277694B87}"/>
              </a:ext>
            </a:extLst>
          </p:cNvPr>
          <p:cNvPicPr/>
          <p:nvPr/>
        </p:nvPicPr>
        <p:blipFill>
          <a:blip r:embed="rId3"/>
          <a:stretch>
            <a:fillRect/>
          </a:stretch>
        </p:blipFill>
        <p:spPr>
          <a:xfrm>
            <a:off x="1645920" y="1175657"/>
            <a:ext cx="5682343" cy="31963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7973961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451440" y="249083"/>
            <a:ext cx="796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Website:</a:t>
            </a:r>
            <a:endParaRPr dirty="0"/>
          </a:p>
        </p:txBody>
      </p:sp>
      <p:pic>
        <p:nvPicPr>
          <p:cNvPr id="4" name="Picture 3">
            <a:extLst>
              <a:ext uri="{FF2B5EF4-FFF2-40B4-BE49-F238E27FC236}">
                <a16:creationId xmlns:a16="http://schemas.microsoft.com/office/drawing/2014/main" id="{E30B54B1-E244-4EB7-B0D7-7B728AA9C0B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69093" y="1059362"/>
            <a:ext cx="6363002" cy="342773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571794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3600529" y="2202727"/>
            <a:ext cx="5092622"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Legal and Regulatory Consideration</a:t>
            </a:r>
            <a:endParaRPr dirty="0"/>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a:xfrm>
            <a:off x="3600529" y="1240593"/>
            <a:ext cx="1230300" cy="881400"/>
          </a:xfrm>
        </p:spPr>
        <p:txBody>
          <a:bodyPr/>
          <a:lstStyle/>
          <a:p>
            <a:r>
              <a:rPr lang="en-US" dirty="0"/>
              <a:t>09</a:t>
            </a:r>
          </a:p>
        </p:txBody>
      </p:sp>
    </p:spTree>
    <p:extLst>
      <p:ext uri="{BB962C8B-B14F-4D97-AF65-F5344CB8AC3E}">
        <p14:creationId xmlns:p14="http://schemas.microsoft.com/office/powerpoint/2010/main" val="414178214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Legal Foundations</a:t>
            </a:r>
            <a:endParaRPr dirty="0"/>
          </a:p>
        </p:txBody>
      </p:sp>
      <p:graphicFrame>
        <p:nvGraphicFramePr>
          <p:cNvPr id="2" name="Table 1">
            <a:extLst>
              <a:ext uri="{FF2B5EF4-FFF2-40B4-BE49-F238E27FC236}">
                <a16:creationId xmlns:a16="http://schemas.microsoft.com/office/drawing/2014/main" id="{D130AD17-CF9C-4DCF-9AD1-6F6244F6EE5B}"/>
              </a:ext>
            </a:extLst>
          </p:cNvPr>
          <p:cNvGraphicFramePr>
            <a:graphicFrameLocks noGrp="1"/>
          </p:cNvGraphicFramePr>
          <p:nvPr>
            <p:extLst>
              <p:ext uri="{D42A27DB-BD31-4B8C-83A1-F6EECF244321}">
                <p14:modId xmlns:p14="http://schemas.microsoft.com/office/powerpoint/2010/main" val="2090926476"/>
              </p:ext>
            </p:extLst>
          </p:nvPr>
        </p:nvGraphicFramePr>
        <p:xfrm>
          <a:off x="1178832" y="1091802"/>
          <a:ext cx="6394450" cy="1093854"/>
        </p:xfrm>
        <a:graphic>
          <a:graphicData uri="http://schemas.openxmlformats.org/drawingml/2006/table">
            <a:tbl>
              <a:tblPr firstRow="1" firstCol="1" bandRow="1">
                <a:tableStyleId>{48E1233F-6CF5-440B-B0D8-CC0D13302181}</a:tableStyleId>
              </a:tblPr>
              <a:tblGrid>
                <a:gridCol w="3197225">
                  <a:extLst>
                    <a:ext uri="{9D8B030D-6E8A-4147-A177-3AD203B41FA5}">
                      <a16:colId xmlns:a16="http://schemas.microsoft.com/office/drawing/2014/main" val="1962552060"/>
                    </a:ext>
                  </a:extLst>
                </a:gridCol>
                <a:gridCol w="3197225">
                  <a:extLst>
                    <a:ext uri="{9D8B030D-6E8A-4147-A177-3AD203B41FA5}">
                      <a16:colId xmlns:a16="http://schemas.microsoft.com/office/drawing/2014/main" val="1528464836"/>
                    </a:ext>
                  </a:extLst>
                </a:gridCol>
              </a:tblGrid>
              <a:tr h="0">
                <a:tc>
                  <a:txBody>
                    <a:bodyPr/>
                    <a:lstStyle/>
                    <a:p>
                      <a:pPr marL="0" marR="0" algn="ctr">
                        <a:lnSpc>
                          <a:spcPct val="107000"/>
                        </a:lnSpc>
                        <a:spcBef>
                          <a:spcPts val="0"/>
                        </a:spcBef>
                        <a:spcAft>
                          <a:spcPts val="0"/>
                        </a:spcAft>
                      </a:pPr>
                      <a:r>
                        <a:rPr lang="en-US" sz="1200" kern="100" dirty="0">
                          <a:effectLst/>
                        </a:rPr>
                        <a:t>Step 1</a:t>
                      </a:r>
                      <a:endParaRPr lang="en-US" sz="12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Online Application</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323140865"/>
                  </a:ext>
                </a:extLst>
              </a:tr>
              <a:tr h="0">
                <a:tc>
                  <a:txBody>
                    <a:bodyPr/>
                    <a:lstStyle/>
                    <a:p>
                      <a:pPr marL="0" marR="0" algn="ctr">
                        <a:lnSpc>
                          <a:spcPct val="107000"/>
                        </a:lnSpc>
                        <a:spcBef>
                          <a:spcPts val="0"/>
                        </a:spcBef>
                        <a:spcAft>
                          <a:spcPts val="0"/>
                        </a:spcAft>
                      </a:pPr>
                      <a:r>
                        <a:rPr lang="en-US" sz="1200" kern="100">
                          <a:effectLst/>
                        </a:rPr>
                        <a:t>Step 2</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Opening and E-account with RJSC</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790047639"/>
                  </a:ext>
                </a:extLst>
              </a:tr>
              <a:tr h="0">
                <a:tc>
                  <a:txBody>
                    <a:bodyPr/>
                    <a:lstStyle/>
                    <a:p>
                      <a:pPr marL="0" marR="0" algn="ctr">
                        <a:lnSpc>
                          <a:spcPct val="107000"/>
                        </a:lnSpc>
                        <a:spcBef>
                          <a:spcPts val="0"/>
                        </a:spcBef>
                        <a:spcAft>
                          <a:spcPts val="0"/>
                        </a:spcAft>
                      </a:pPr>
                      <a:r>
                        <a:rPr lang="en-US" sz="1200" kern="100">
                          <a:effectLst/>
                        </a:rPr>
                        <a:t>Step 3</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Preliminary name search</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887788805"/>
                  </a:ext>
                </a:extLst>
              </a:tr>
              <a:tr h="0">
                <a:tc>
                  <a:txBody>
                    <a:bodyPr/>
                    <a:lstStyle/>
                    <a:p>
                      <a:pPr marL="0" marR="0" algn="ctr">
                        <a:lnSpc>
                          <a:spcPct val="107000"/>
                        </a:lnSpc>
                        <a:spcBef>
                          <a:spcPts val="0"/>
                        </a:spcBef>
                        <a:spcAft>
                          <a:spcPts val="0"/>
                        </a:spcAft>
                      </a:pPr>
                      <a:r>
                        <a:rPr lang="en-US" sz="1200" kern="100">
                          <a:effectLst/>
                        </a:rPr>
                        <a:t>Step 4</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Fee payment</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358518358"/>
                  </a:ext>
                </a:extLst>
              </a:tr>
              <a:tr h="0">
                <a:tc>
                  <a:txBody>
                    <a:bodyPr/>
                    <a:lstStyle/>
                    <a:p>
                      <a:pPr marL="0" marR="0" algn="ctr">
                        <a:lnSpc>
                          <a:spcPct val="107000"/>
                        </a:lnSpc>
                        <a:spcBef>
                          <a:spcPts val="0"/>
                        </a:spcBef>
                        <a:spcAft>
                          <a:spcPts val="0"/>
                        </a:spcAft>
                      </a:pPr>
                      <a:r>
                        <a:rPr lang="en-US" sz="1200" kern="100">
                          <a:effectLst/>
                        </a:rPr>
                        <a:t>Step 5</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Money receipt submission</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559934696"/>
                  </a:ext>
                </a:extLst>
              </a:tr>
              <a:tr h="0">
                <a:tc>
                  <a:txBody>
                    <a:bodyPr/>
                    <a:lstStyle/>
                    <a:p>
                      <a:pPr marL="0" marR="0" algn="ctr">
                        <a:lnSpc>
                          <a:spcPct val="107000"/>
                        </a:lnSpc>
                        <a:spcBef>
                          <a:spcPts val="0"/>
                        </a:spcBef>
                        <a:spcAft>
                          <a:spcPts val="0"/>
                        </a:spcAft>
                      </a:pPr>
                      <a:r>
                        <a:rPr lang="en-US" sz="1200" kern="100">
                          <a:effectLst/>
                        </a:rPr>
                        <a:t>Step 6</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dirty="0">
                          <a:effectLst/>
                        </a:rPr>
                        <a:t>Obtaining name clearance certificate</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221452135"/>
                  </a:ext>
                </a:extLst>
              </a:tr>
            </a:tbl>
          </a:graphicData>
        </a:graphic>
      </p:graphicFrame>
      <p:graphicFrame>
        <p:nvGraphicFramePr>
          <p:cNvPr id="4" name="Table 3">
            <a:extLst>
              <a:ext uri="{FF2B5EF4-FFF2-40B4-BE49-F238E27FC236}">
                <a16:creationId xmlns:a16="http://schemas.microsoft.com/office/drawing/2014/main" id="{3FAD4AC4-AAF9-43E2-AC4B-6D5660BEED82}"/>
              </a:ext>
            </a:extLst>
          </p:cNvPr>
          <p:cNvGraphicFramePr>
            <a:graphicFrameLocks noGrp="1"/>
          </p:cNvGraphicFramePr>
          <p:nvPr>
            <p:extLst>
              <p:ext uri="{D42A27DB-BD31-4B8C-83A1-F6EECF244321}">
                <p14:modId xmlns:p14="http://schemas.microsoft.com/office/powerpoint/2010/main" val="1742860661"/>
              </p:ext>
            </p:extLst>
          </p:nvPr>
        </p:nvGraphicFramePr>
        <p:xfrm>
          <a:off x="1178832" y="2571750"/>
          <a:ext cx="6394450" cy="1343153"/>
        </p:xfrm>
        <a:graphic>
          <a:graphicData uri="http://schemas.openxmlformats.org/drawingml/2006/table">
            <a:tbl>
              <a:tblPr firstRow="1" firstCol="1" bandRow="1">
                <a:tableStyleId>{48E1233F-6CF5-440B-B0D8-CC0D13302181}</a:tableStyleId>
              </a:tblPr>
              <a:tblGrid>
                <a:gridCol w="3197225">
                  <a:extLst>
                    <a:ext uri="{9D8B030D-6E8A-4147-A177-3AD203B41FA5}">
                      <a16:colId xmlns:a16="http://schemas.microsoft.com/office/drawing/2014/main" val="3982743051"/>
                    </a:ext>
                  </a:extLst>
                </a:gridCol>
                <a:gridCol w="3197225">
                  <a:extLst>
                    <a:ext uri="{9D8B030D-6E8A-4147-A177-3AD203B41FA5}">
                      <a16:colId xmlns:a16="http://schemas.microsoft.com/office/drawing/2014/main" val="4176486571"/>
                    </a:ext>
                  </a:extLst>
                </a:gridCol>
              </a:tblGrid>
              <a:tr h="0">
                <a:tc gridSpan="2">
                  <a:txBody>
                    <a:bodyPr/>
                    <a:lstStyle/>
                    <a:p>
                      <a:pPr marL="0" marR="0" algn="ctr">
                        <a:lnSpc>
                          <a:spcPct val="107000"/>
                        </a:lnSpc>
                        <a:spcBef>
                          <a:spcPts val="0"/>
                        </a:spcBef>
                        <a:spcAft>
                          <a:spcPts val="0"/>
                        </a:spcAft>
                      </a:pPr>
                      <a:r>
                        <a:rPr lang="en-US" sz="1200" kern="100">
                          <a:effectLst/>
                        </a:rPr>
                        <a:t>Stamp duty payment</a:t>
                      </a:r>
                      <a:endParaRPr lang="en-US" sz="1200" kern="10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207753979"/>
                  </a:ext>
                </a:extLst>
              </a:tr>
              <a:tr h="0">
                <a:tc>
                  <a:txBody>
                    <a:bodyPr/>
                    <a:lstStyle/>
                    <a:p>
                      <a:pPr marL="0" marR="0">
                        <a:lnSpc>
                          <a:spcPct val="107000"/>
                        </a:lnSpc>
                        <a:spcBef>
                          <a:spcPts val="0"/>
                        </a:spcBef>
                        <a:spcAft>
                          <a:spcPts val="0"/>
                        </a:spcAft>
                      </a:pPr>
                      <a:r>
                        <a:rPr lang="en-US" sz="1200" kern="100">
                          <a:effectLst/>
                        </a:rPr>
                        <a:t>Payment of Stamp Duty is made to The Treasury of Sonali Bank</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kern="100" dirty="0">
                          <a:effectLst/>
                        </a:rPr>
                        <a:t>Costs:</a:t>
                      </a:r>
                    </a:p>
                    <a:p>
                      <a:pPr marL="0" marR="0">
                        <a:lnSpc>
                          <a:spcPct val="107000"/>
                        </a:lnSpc>
                        <a:spcBef>
                          <a:spcPts val="0"/>
                        </a:spcBef>
                        <a:spcAft>
                          <a:spcPts val="0"/>
                        </a:spcAft>
                      </a:pPr>
                      <a:r>
                        <a:rPr lang="en-US" sz="1200" kern="100" dirty="0">
                          <a:effectLst/>
                        </a:rPr>
                        <a:t>BDT 3,000 for Article of Association </a:t>
                      </a:r>
                    </a:p>
                    <a:p>
                      <a:pPr marL="0" marR="0">
                        <a:lnSpc>
                          <a:spcPct val="107000"/>
                        </a:lnSpc>
                        <a:spcBef>
                          <a:spcPts val="0"/>
                        </a:spcBef>
                        <a:spcAft>
                          <a:spcPts val="0"/>
                        </a:spcAft>
                      </a:pPr>
                      <a:r>
                        <a:rPr lang="en-US" sz="1200" kern="100" dirty="0">
                          <a:effectLst/>
                        </a:rPr>
                        <a:t>+ BDT 50 for Certified Copy</a:t>
                      </a:r>
                    </a:p>
                    <a:p>
                      <a:pPr marL="0" marR="0">
                        <a:lnSpc>
                          <a:spcPct val="107000"/>
                        </a:lnSpc>
                        <a:spcBef>
                          <a:spcPts val="0"/>
                        </a:spcBef>
                        <a:spcAft>
                          <a:spcPts val="0"/>
                        </a:spcAft>
                      </a:pPr>
                      <a:r>
                        <a:rPr lang="en-US" sz="1200" kern="100" dirty="0">
                          <a:effectLst/>
                        </a:rPr>
                        <a:t>BDT 1,000 for Memorandum of Association</a:t>
                      </a:r>
                    </a:p>
                    <a:p>
                      <a:pPr marL="0" marR="0">
                        <a:lnSpc>
                          <a:spcPct val="107000"/>
                        </a:lnSpc>
                        <a:spcBef>
                          <a:spcPts val="0"/>
                        </a:spcBef>
                        <a:spcAft>
                          <a:spcPts val="0"/>
                        </a:spcAft>
                      </a:pPr>
                      <a:r>
                        <a:rPr lang="en-US" sz="1200" kern="100" dirty="0">
                          <a:effectLst/>
                        </a:rPr>
                        <a:t>+ BDT 50 for Certified Copy</a:t>
                      </a:r>
                    </a:p>
                    <a:p>
                      <a:pPr marL="0" marR="0">
                        <a:lnSpc>
                          <a:spcPct val="107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202830768"/>
                  </a:ext>
                </a:extLst>
              </a:tr>
            </a:tbl>
          </a:graphicData>
        </a:graphic>
      </p:graphicFrame>
    </p:spTree>
    <p:extLst>
      <p:ext uri="{BB962C8B-B14F-4D97-AF65-F5344CB8AC3E}">
        <p14:creationId xmlns:p14="http://schemas.microsoft.com/office/powerpoint/2010/main" val="73280911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11" name="Google Shape;1955;p54">
            <a:extLst>
              <a:ext uri="{FF2B5EF4-FFF2-40B4-BE49-F238E27FC236}">
                <a16:creationId xmlns:a16="http://schemas.microsoft.com/office/drawing/2014/main" id="{495F5C36-12C9-4A95-A1C1-91AF4B28793D}"/>
              </a:ext>
            </a:extLst>
          </p:cNvPr>
          <p:cNvSpPr txBox="1">
            <a:spLocks noGrp="1"/>
          </p:cNvSpPr>
          <p:nvPr>
            <p:ph type="title"/>
          </p:nvPr>
        </p:nvSpPr>
        <p:spPr>
          <a:xfrm>
            <a:off x="369073" y="276331"/>
            <a:ext cx="4702200" cy="558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About Us</a:t>
            </a:r>
            <a:endParaRPr sz="3000" dirty="0"/>
          </a:p>
        </p:txBody>
      </p:sp>
      <p:sp>
        <p:nvSpPr>
          <p:cNvPr id="13" name="Title 2">
            <a:extLst>
              <a:ext uri="{FF2B5EF4-FFF2-40B4-BE49-F238E27FC236}">
                <a16:creationId xmlns:a16="http://schemas.microsoft.com/office/drawing/2014/main" id="{B101E99A-0E44-490C-BBCF-FE8F592618D7}"/>
              </a:ext>
            </a:extLst>
          </p:cNvPr>
          <p:cNvSpPr txBox="1">
            <a:spLocks/>
          </p:cNvSpPr>
          <p:nvPr/>
        </p:nvSpPr>
        <p:spPr>
          <a:xfrm>
            <a:off x="496778" y="2908077"/>
            <a:ext cx="2175937"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800" dirty="0">
                <a:solidFill>
                  <a:schemeClr val="accent2">
                    <a:lumMod val="75000"/>
                  </a:schemeClr>
                </a:solidFill>
                <a:latin typeface="Space Grotesk" panose="020B0604020202020204" charset="0"/>
                <a:cs typeface="Space Grotesk" panose="020B0604020202020204" charset="0"/>
              </a:rPr>
              <a:t>20101095</a:t>
            </a:r>
          </a:p>
          <a:p>
            <a:r>
              <a:rPr lang="en-US" sz="1800" dirty="0">
                <a:solidFill>
                  <a:schemeClr val="accent2">
                    <a:lumMod val="60000"/>
                    <a:lumOff val="40000"/>
                  </a:schemeClr>
                </a:solidFill>
                <a:latin typeface="Space Grotesk" panose="020B0604020202020204" charset="0"/>
                <a:cs typeface="Space Grotesk" panose="020B0604020202020204" charset="0"/>
              </a:rPr>
              <a:t>Mohammad Enan Al Harun Sahan</a:t>
            </a:r>
          </a:p>
        </p:txBody>
      </p:sp>
      <p:sp>
        <p:nvSpPr>
          <p:cNvPr id="14" name="Title 2">
            <a:extLst>
              <a:ext uri="{FF2B5EF4-FFF2-40B4-BE49-F238E27FC236}">
                <a16:creationId xmlns:a16="http://schemas.microsoft.com/office/drawing/2014/main" id="{9E867F63-5DC9-4B9C-9603-A1A842B2C1CF}"/>
              </a:ext>
            </a:extLst>
          </p:cNvPr>
          <p:cNvSpPr txBox="1">
            <a:spLocks/>
          </p:cNvSpPr>
          <p:nvPr/>
        </p:nvSpPr>
        <p:spPr>
          <a:xfrm>
            <a:off x="3192787" y="2908077"/>
            <a:ext cx="3012638"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800" dirty="0">
                <a:solidFill>
                  <a:schemeClr val="accent2">
                    <a:lumMod val="75000"/>
                  </a:schemeClr>
                </a:solidFill>
                <a:latin typeface="Space Grotesk" panose="020B0604020202020204" charset="0"/>
                <a:cs typeface="Space Grotesk" panose="020B0604020202020204" charset="0"/>
              </a:rPr>
              <a:t>20101101</a:t>
            </a:r>
          </a:p>
          <a:p>
            <a:r>
              <a:rPr lang="en-US" sz="1800" dirty="0">
                <a:solidFill>
                  <a:schemeClr val="accent2">
                    <a:lumMod val="60000"/>
                    <a:lumOff val="40000"/>
                  </a:schemeClr>
                </a:solidFill>
                <a:latin typeface="Space Grotesk" panose="020B0604020202020204" charset="0"/>
                <a:cs typeface="Space Grotesk" panose="020B0604020202020204" charset="0"/>
              </a:rPr>
              <a:t>Md. Asadujjaman Noor</a:t>
            </a:r>
          </a:p>
        </p:txBody>
      </p:sp>
      <p:sp>
        <p:nvSpPr>
          <p:cNvPr id="15" name="Title 2">
            <a:extLst>
              <a:ext uri="{FF2B5EF4-FFF2-40B4-BE49-F238E27FC236}">
                <a16:creationId xmlns:a16="http://schemas.microsoft.com/office/drawing/2014/main" id="{D563AEA7-49E4-4215-8698-1AFA2F5FC077}"/>
              </a:ext>
            </a:extLst>
          </p:cNvPr>
          <p:cNvSpPr txBox="1">
            <a:spLocks/>
          </p:cNvSpPr>
          <p:nvPr/>
        </p:nvSpPr>
        <p:spPr>
          <a:xfrm>
            <a:off x="6336145" y="2908077"/>
            <a:ext cx="2624971"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800" dirty="0">
                <a:solidFill>
                  <a:schemeClr val="accent2">
                    <a:lumMod val="75000"/>
                  </a:schemeClr>
                </a:solidFill>
                <a:latin typeface="Space Grotesk" panose="020B0604020202020204" charset="0"/>
                <a:cs typeface="Space Grotesk" panose="020B0604020202020204" charset="0"/>
              </a:rPr>
              <a:t>20101106</a:t>
            </a:r>
          </a:p>
          <a:p>
            <a:r>
              <a:rPr lang="en-US" sz="1800" dirty="0">
                <a:solidFill>
                  <a:schemeClr val="accent2">
                    <a:lumMod val="60000"/>
                    <a:lumOff val="40000"/>
                  </a:schemeClr>
                </a:solidFill>
                <a:latin typeface="Space Grotesk" panose="020B0604020202020204" charset="0"/>
                <a:cs typeface="Space Grotesk" panose="020B0604020202020204" charset="0"/>
              </a:rPr>
              <a:t>Sheikh </a:t>
            </a:r>
            <a:r>
              <a:rPr lang="en-US" sz="1800" dirty="0" err="1">
                <a:solidFill>
                  <a:schemeClr val="accent2">
                    <a:lumMod val="60000"/>
                    <a:lumOff val="40000"/>
                  </a:schemeClr>
                </a:solidFill>
                <a:latin typeface="Space Grotesk" panose="020B0604020202020204" charset="0"/>
                <a:cs typeface="Space Grotesk" panose="020B0604020202020204" charset="0"/>
              </a:rPr>
              <a:t>Nafez</a:t>
            </a:r>
            <a:r>
              <a:rPr lang="en-US" sz="1800" dirty="0">
                <a:solidFill>
                  <a:schemeClr val="accent2">
                    <a:lumMod val="60000"/>
                    <a:lumOff val="40000"/>
                  </a:schemeClr>
                </a:solidFill>
                <a:latin typeface="Space Grotesk" panose="020B0604020202020204" charset="0"/>
                <a:cs typeface="Space Grotesk" panose="020B0604020202020204" charset="0"/>
              </a:rPr>
              <a:t> Sadnan</a:t>
            </a:r>
          </a:p>
        </p:txBody>
      </p:sp>
      <p:pic>
        <p:nvPicPr>
          <p:cNvPr id="16" name="Picture 15">
            <a:extLst>
              <a:ext uri="{FF2B5EF4-FFF2-40B4-BE49-F238E27FC236}">
                <a16:creationId xmlns:a16="http://schemas.microsoft.com/office/drawing/2014/main" id="{1560FD70-8678-4E09-ADB0-29F6FBBF0D24}"/>
              </a:ext>
            </a:extLst>
          </p:cNvPr>
          <p:cNvPicPr>
            <a:picLocks noChangeAspect="1"/>
          </p:cNvPicPr>
          <p:nvPr/>
        </p:nvPicPr>
        <p:blipFill rotWithShape="1">
          <a:blip r:embed="rId3"/>
          <a:srcRect l="35025" t="41884" r="26217" b="29160"/>
          <a:stretch/>
        </p:blipFill>
        <p:spPr>
          <a:xfrm>
            <a:off x="633549" y="1113074"/>
            <a:ext cx="1606731" cy="1594302"/>
          </a:xfrm>
          <a:prstGeom prst="ellipse">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310CCF8C-E60A-488C-8310-76D24FEF8AC4}"/>
              </a:ext>
            </a:extLst>
          </p:cNvPr>
          <p:cNvPicPr>
            <a:picLocks noChangeAspect="1"/>
          </p:cNvPicPr>
          <p:nvPr/>
        </p:nvPicPr>
        <p:blipFill>
          <a:blip r:embed="rId4"/>
          <a:stretch>
            <a:fillRect/>
          </a:stretch>
        </p:blipFill>
        <p:spPr>
          <a:xfrm>
            <a:off x="6563683" y="1090758"/>
            <a:ext cx="1470274" cy="1655929"/>
          </a:xfrm>
          <a:prstGeom prst="ellipse">
            <a:avLst/>
          </a:prstGeom>
          <a:ln>
            <a:noFill/>
          </a:ln>
          <a:effectLst>
            <a:outerShdw blurRad="50800" dist="38100" dir="5400000" algn="t" rotWithShape="0">
              <a:prstClr val="black">
                <a:alpha val="40000"/>
              </a:prstClr>
            </a:outerShdw>
          </a:effectLst>
        </p:spPr>
      </p:pic>
      <p:pic>
        <p:nvPicPr>
          <p:cNvPr id="18" name="Picture 17">
            <a:extLst>
              <a:ext uri="{FF2B5EF4-FFF2-40B4-BE49-F238E27FC236}">
                <a16:creationId xmlns:a16="http://schemas.microsoft.com/office/drawing/2014/main" id="{52B3723C-37E6-469E-BA6C-79D5B6606618}"/>
              </a:ext>
            </a:extLst>
          </p:cNvPr>
          <p:cNvPicPr>
            <a:picLocks noChangeAspect="1"/>
          </p:cNvPicPr>
          <p:nvPr/>
        </p:nvPicPr>
        <p:blipFill>
          <a:blip r:embed="rId5"/>
          <a:stretch>
            <a:fillRect/>
          </a:stretch>
        </p:blipFill>
        <p:spPr>
          <a:xfrm>
            <a:off x="3789200" y="1114988"/>
            <a:ext cx="1125319" cy="1485421"/>
          </a:xfrm>
          <a:prstGeom prst="ellipse">
            <a:avLst/>
          </a:prstGeom>
          <a:effectLst>
            <a:glow rad="63500">
              <a:schemeClr val="accent5">
                <a:satMod val="175000"/>
                <a:alpha val="40000"/>
              </a:schemeClr>
            </a:glow>
            <a:outerShdw blurRad="50800" dist="38100" dir="5400000" algn="t" rotWithShape="0">
              <a:prstClr val="black">
                <a:alpha val="40000"/>
              </a:prstClr>
            </a:outerShdw>
          </a:effectLst>
        </p:spPr>
      </p:pic>
      <p:cxnSp>
        <p:nvCxnSpPr>
          <p:cNvPr id="19" name="Straight Connector 18">
            <a:extLst>
              <a:ext uri="{FF2B5EF4-FFF2-40B4-BE49-F238E27FC236}">
                <a16:creationId xmlns:a16="http://schemas.microsoft.com/office/drawing/2014/main" id="{2A2C7387-083A-457C-9D37-AEC4E9D1CA0C}"/>
              </a:ext>
            </a:extLst>
          </p:cNvPr>
          <p:cNvCxnSpPr>
            <a:cxnSpLocks/>
          </p:cNvCxnSpPr>
          <p:nvPr/>
        </p:nvCxnSpPr>
        <p:spPr>
          <a:xfrm>
            <a:off x="3040235" y="1090758"/>
            <a:ext cx="0" cy="3194050"/>
          </a:xfrm>
          <a:prstGeom prst="line">
            <a:avLst/>
          </a:prstGeom>
          <a:effectLst>
            <a:glow rad="38100">
              <a:schemeClr val="accent5">
                <a:lumMod val="60000"/>
                <a:lumOff val="40000"/>
                <a:alpha val="32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656C4AC7-51C1-45C7-AE57-F1789AA2C2AA}"/>
              </a:ext>
            </a:extLst>
          </p:cNvPr>
          <p:cNvCxnSpPr>
            <a:cxnSpLocks/>
          </p:cNvCxnSpPr>
          <p:nvPr/>
        </p:nvCxnSpPr>
        <p:spPr>
          <a:xfrm>
            <a:off x="5951214" y="1090758"/>
            <a:ext cx="0" cy="3106676"/>
          </a:xfrm>
          <a:prstGeom prst="line">
            <a:avLst/>
          </a:prstGeom>
          <a:effectLst>
            <a:glow rad="38100">
              <a:schemeClr val="accent5">
                <a:lumMod val="60000"/>
                <a:lumOff val="40000"/>
                <a:alpha val="32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3">
            <a:schemeClr val="accent5"/>
          </a:lnRef>
          <a:fillRef idx="0">
            <a:schemeClr val="accent5"/>
          </a:fillRef>
          <a:effectRef idx="2">
            <a:schemeClr val="accent5"/>
          </a:effectRef>
          <a:fontRef idx="minor">
            <a:schemeClr val="tx1"/>
          </a:fontRef>
        </p:style>
      </p:cxn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Register and RJSC</a:t>
            </a:r>
            <a:endParaRPr dirty="0"/>
          </a:p>
        </p:txBody>
      </p:sp>
      <p:graphicFrame>
        <p:nvGraphicFramePr>
          <p:cNvPr id="3" name="Table 2">
            <a:extLst>
              <a:ext uri="{FF2B5EF4-FFF2-40B4-BE49-F238E27FC236}">
                <a16:creationId xmlns:a16="http://schemas.microsoft.com/office/drawing/2014/main" id="{BED0A51B-9B92-4D36-96C8-0DF3A031298C}"/>
              </a:ext>
            </a:extLst>
          </p:cNvPr>
          <p:cNvGraphicFramePr>
            <a:graphicFrameLocks noGrp="1"/>
          </p:cNvGraphicFramePr>
          <p:nvPr>
            <p:extLst>
              <p:ext uri="{D42A27DB-BD31-4B8C-83A1-F6EECF244321}">
                <p14:modId xmlns:p14="http://schemas.microsoft.com/office/powerpoint/2010/main" val="2708724491"/>
              </p:ext>
            </p:extLst>
          </p:nvPr>
        </p:nvGraphicFramePr>
        <p:xfrm>
          <a:off x="636951" y="1019310"/>
          <a:ext cx="5153025" cy="3303905"/>
        </p:xfrm>
        <a:graphic>
          <a:graphicData uri="http://schemas.openxmlformats.org/drawingml/2006/table">
            <a:tbl>
              <a:tblPr>
                <a:tableStyleId>{48E1233F-6CF5-440B-B0D8-CC0D13302181}</a:tableStyleId>
              </a:tblPr>
              <a:tblGrid>
                <a:gridCol w="5153025">
                  <a:extLst>
                    <a:ext uri="{9D8B030D-6E8A-4147-A177-3AD203B41FA5}">
                      <a16:colId xmlns:a16="http://schemas.microsoft.com/office/drawing/2014/main" val="4256992656"/>
                    </a:ext>
                  </a:extLst>
                </a:gridCol>
              </a:tblGrid>
              <a:tr h="300355">
                <a:tc>
                  <a:txBody>
                    <a:bodyPr/>
                    <a:lstStyle/>
                    <a:p>
                      <a:pPr marL="0" marR="0" algn="ctr">
                        <a:lnSpc>
                          <a:spcPct val="107000"/>
                        </a:lnSpc>
                        <a:spcBef>
                          <a:spcPts val="0"/>
                        </a:spcBef>
                        <a:spcAft>
                          <a:spcPts val="800"/>
                        </a:spcAft>
                      </a:pPr>
                      <a:r>
                        <a:rPr lang="en-US" sz="1200" kern="100" dirty="0">
                          <a:solidFill>
                            <a:srgbClr val="002060"/>
                          </a:solidFill>
                          <a:effectLst/>
                        </a:rPr>
                        <a:t>Basis: Companies Act 1994</a:t>
                      </a:r>
                      <a:endParaRPr lang="en-US" sz="1200" kern="100" dirty="0">
                        <a:solidFill>
                          <a:srgbClr val="002060"/>
                        </a:solidFill>
                        <a:effectLst/>
                        <a:latin typeface="Times New Roman" panose="02020603050405020304" pitchFamily="18" charset="0"/>
                        <a:ea typeface="Calibri" panose="020F0502020204030204" pitchFamily="34" charset="0"/>
                      </a:endParaRPr>
                    </a:p>
                  </a:txBody>
                  <a:tcPr marL="17145" marR="17145" marT="17145" marB="0" anchor="ctr">
                    <a:solidFill>
                      <a:schemeClr val="accent3">
                        <a:lumMod val="60000"/>
                        <a:lumOff val="40000"/>
                      </a:schemeClr>
                    </a:solidFill>
                  </a:tcPr>
                </a:tc>
                <a:extLst>
                  <a:ext uri="{0D108BD9-81ED-4DB2-BD59-A6C34878D82A}">
                    <a16:rowId xmlns:a16="http://schemas.microsoft.com/office/drawing/2014/main" val="3124228056"/>
                  </a:ext>
                </a:extLst>
              </a:tr>
              <a:tr h="300355">
                <a:tc>
                  <a:txBody>
                    <a:bodyPr/>
                    <a:lstStyle/>
                    <a:p>
                      <a:pPr marL="0" marR="0">
                        <a:lnSpc>
                          <a:spcPct val="107000"/>
                        </a:lnSpc>
                        <a:spcBef>
                          <a:spcPts val="0"/>
                        </a:spcBef>
                        <a:spcAft>
                          <a:spcPts val="800"/>
                        </a:spcAft>
                      </a:pPr>
                      <a:r>
                        <a:rPr lang="en-US" sz="1200" kern="100">
                          <a:effectLst/>
                        </a:rPr>
                        <a:t> Step 1: Preparing MOA and AOA as appropriate to the entity type</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395882445"/>
                  </a:ext>
                </a:extLst>
              </a:tr>
              <a:tr h="300355">
                <a:tc>
                  <a:txBody>
                    <a:bodyPr/>
                    <a:lstStyle/>
                    <a:p>
                      <a:pPr marL="0" marR="0">
                        <a:lnSpc>
                          <a:spcPct val="107000"/>
                        </a:lnSpc>
                        <a:spcBef>
                          <a:spcPts val="0"/>
                        </a:spcBef>
                        <a:spcAft>
                          <a:spcPts val="800"/>
                        </a:spcAft>
                      </a:pPr>
                      <a:r>
                        <a:rPr lang="en-US" sz="1200" kern="100">
                          <a:effectLst/>
                        </a:rPr>
                        <a:t> Step 2: Apply for company registration</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1893104263"/>
                  </a:ext>
                </a:extLst>
              </a:tr>
              <a:tr h="300355">
                <a:tc>
                  <a:txBody>
                    <a:bodyPr/>
                    <a:lstStyle/>
                    <a:p>
                      <a:pPr marL="0" marR="0">
                        <a:lnSpc>
                          <a:spcPct val="107000"/>
                        </a:lnSpc>
                        <a:spcBef>
                          <a:spcPts val="0"/>
                        </a:spcBef>
                        <a:spcAft>
                          <a:spcPts val="800"/>
                        </a:spcAft>
                      </a:pPr>
                      <a:r>
                        <a:rPr lang="en-US" sz="1200" kern="100">
                          <a:effectLst/>
                        </a:rPr>
                        <a:t> Step 3: Filling in Name Clearance Submission number and letter number</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793646978"/>
                  </a:ext>
                </a:extLst>
              </a:tr>
              <a:tr h="300355">
                <a:tc>
                  <a:txBody>
                    <a:bodyPr/>
                    <a:lstStyle/>
                    <a:p>
                      <a:pPr marL="0" marR="0">
                        <a:lnSpc>
                          <a:spcPct val="107000"/>
                        </a:lnSpc>
                        <a:spcBef>
                          <a:spcPts val="0"/>
                        </a:spcBef>
                        <a:spcAft>
                          <a:spcPts val="800"/>
                        </a:spcAft>
                      </a:pPr>
                      <a:r>
                        <a:rPr lang="en-US" sz="1200" kern="100">
                          <a:effectLst/>
                        </a:rPr>
                        <a:t> Step 4: Filling in the prescribed forms</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1284163275"/>
                  </a:ext>
                </a:extLst>
              </a:tr>
              <a:tr h="300355">
                <a:tc>
                  <a:txBody>
                    <a:bodyPr/>
                    <a:lstStyle/>
                    <a:p>
                      <a:pPr marL="0" marR="0">
                        <a:lnSpc>
                          <a:spcPct val="107000"/>
                        </a:lnSpc>
                        <a:spcBef>
                          <a:spcPts val="0"/>
                        </a:spcBef>
                        <a:spcAft>
                          <a:spcPts val="800"/>
                        </a:spcAft>
                      </a:pPr>
                      <a:r>
                        <a:rPr lang="en-US" sz="1200" kern="100">
                          <a:effectLst/>
                        </a:rPr>
                        <a:t> Step 5: Attaching the MOA and AOA</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1110238492"/>
                  </a:ext>
                </a:extLst>
              </a:tr>
              <a:tr h="300355">
                <a:tc>
                  <a:txBody>
                    <a:bodyPr/>
                    <a:lstStyle/>
                    <a:p>
                      <a:pPr marL="0" marR="0">
                        <a:lnSpc>
                          <a:spcPct val="107000"/>
                        </a:lnSpc>
                        <a:spcBef>
                          <a:spcPts val="0"/>
                        </a:spcBef>
                        <a:spcAft>
                          <a:spcPts val="800"/>
                        </a:spcAft>
                      </a:pPr>
                      <a:r>
                        <a:rPr lang="en-US" sz="1200" kern="100">
                          <a:effectLst/>
                        </a:rPr>
                        <a:t> Step 6: Submitting the Registration Application</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781316933"/>
                  </a:ext>
                </a:extLst>
              </a:tr>
              <a:tr h="300355">
                <a:tc>
                  <a:txBody>
                    <a:bodyPr/>
                    <a:lstStyle/>
                    <a:p>
                      <a:pPr marL="0" marR="0">
                        <a:lnSpc>
                          <a:spcPct val="107000"/>
                        </a:lnSpc>
                        <a:spcBef>
                          <a:spcPts val="0"/>
                        </a:spcBef>
                        <a:spcAft>
                          <a:spcPts val="800"/>
                        </a:spcAft>
                      </a:pPr>
                      <a:r>
                        <a:rPr lang="en-US" sz="1200" kern="100">
                          <a:effectLst/>
                        </a:rPr>
                        <a:t> Step 7: Depositing the required fee</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2606560268"/>
                  </a:ext>
                </a:extLst>
              </a:tr>
              <a:tr h="300355">
                <a:tc>
                  <a:txBody>
                    <a:bodyPr/>
                    <a:lstStyle/>
                    <a:p>
                      <a:pPr marL="0" marR="0">
                        <a:lnSpc>
                          <a:spcPct val="107000"/>
                        </a:lnSpc>
                        <a:spcBef>
                          <a:spcPts val="0"/>
                        </a:spcBef>
                        <a:spcAft>
                          <a:spcPts val="800"/>
                        </a:spcAft>
                      </a:pPr>
                      <a:r>
                        <a:rPr lang="en-US" sz="1200" kern="100">
                          <a:effectLst/>
                        </a:rPr>
                        <a:t> Step 8: Uploading document in online</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4144806684"/>
                  </a:ext>
                </a:extLst>
              </a:tr>
              <a:tr h="300355">
                <a:tc>
                  <a:txBody>
                    <a:bodyPr/>
                    <a:lstStyle/>
                    <a:p>
                      <a:pPr marL="0" marR="0">
                        <a:lnSpc>
                          <a:spcPct val="107000"/>
                        </a:lnSpc>
                        <a:spcBef>
                          <a:spcPts val="0"/>
                        </a:spcBef>
                        <a:spcAft>
                          <a:spcPts val="800"/>
                        </a:spcAft>
                      </a:pPr>
                      <a:r>
                        <a:rPr lang="en-US" sz="1200" kern="100">
                          <a:effectLst/>
                        </a:rPr>
                        <a:t> Step 9: Printing the uploaded documents and Submitting those documents</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320795709"/>
                  </a:ext>
                </a:extLst>
              </a:tr>
              <a:tr h="300355">
                <a:tc>
                  <a:txBody>
                    <a:bodyPr/>
                    <a:lstStyle/>
                    <a:p>
                      <a:pPr marL="0" marR="0">
                        <a:lnSpc>
                          <a:spcPct val="107000"/>
                        </a:lnSpc>
                        <a:spcBef>
                          <a:spcPts val="0"/>
                        </a:spcBef>
                        <a:spcAft>
                          <a:spcPts val="800"/>
                        </a:spcAft>
                      </a:pPr>
                      <a:r>
                        <a:rPr lang="en-US" sz="1200" kern="100" dirty="0">
                          <a:effectLst/>
                        </a:rPr>
                        <a:t> Step 10: Receiving a Certificate of Incorporation</a:t>
                      </a:r>
                      <a:endParaRPr lang="en-US" sz="1200" kern="100" dirty="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2434565222"/>
                  </a:ext>
                </a:extLst>
              </a:tr>
            </a:tbl>
          </a:graphicData>
        </a:graphic>
      </p:graphicFrame>
    </p:spTree>
    <p:extLst>
      <p:ext uri="{BB962C8B-B14F-4D97-AF65-F5344CB8AC3E}">
        <p14:creationId xmlns:p14="http://schemas.microsoft.com/office/powerpoint/2010/main" val="99996258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Required Documents</a:t>
            </a:r>
            <a:endParaRPr dirty="0"/>
          </a:p>
        </p:txBody>
      </p:sp>
      <p:graphicFrame>
        <p:nvGraphicFramePr>
          <p:cNvPr id="2" name="Table 1">
            <a:extLst>
              <a:ext uri="{FF2B5EF4-FFF2-40B4-BE49-F238E27FC236}">
                <a16:creationId xmlns:a16="http://schemas.microsoft.com/office/drawing/2014/main" id="{1131CE58-27C8-4733-A4CA-C187899921DC}"/>
              </a:ext>
            </a:extLst>
          </p:cNvPr>
          <p:cNvGraphicFramePr>
            <a:graphicFrameLocks noGrp="1"/>
          </p:cNvGraphicFramePr>
          <p:nvPr>
            <p:extLst>
              <p:ext uri="{D42A27DB-BD31-4B8C-83A1-F6EECF244321}">
                <p14:modId xmlns:p14="http://schemas.microsoft.com/office/powerpoint/2010/main" val="3949629978"/>
              </p:ext>
            </p:extLst>
          </p:nvPr>
        </p:nvGraphicFramePr>
        <p:xfrm>
          <a:off x="673161" y="1072422"/>
          <a:ext cx="4721799" cy="3419562"/>
        </p:xfrm>
        <a:graphic>
          <a:graphicData uri="http://schemas.openxmlformats.org/drawingml/2006/table">
            <a:tbl>
              <a:tblPr>
                <a:tableStyleId>{48E1233F-6CF5-440B-B0D8-CC0D13302181}</a:tableStyleId>
              </a:tblPr>
              <a:tblGrid>
                <a:gridCol w="4721799">
                  <a:extLst>
                    <a:ext uri="{9D8B030D-6E8A-4147-A177-3AD203B41FA5}">
                      <a16:colId xmlns:a16="http://schemas.microsoft.com/office/drawing/2014/main" val="4136551141"/>
                    </a:ext>
                  </a:extLst>
                </a:gridCol>
              </a:tblGrid>
              <a:tr h="340397">
                <a:tc>
                  <a:txBody>
                    <a:bodyPr/>
                    <a:lstStyle/>
                    <a:p>
                      <a:pPr marL="0" marR="0" algn="ctr">
                        <a:lnSpc>
                          <a:spcPct val="107000"/>
                        </a:lnSpc>
                        <a:spcBef>
                          <a:spcPts val="0"/>
                        </a:spcBef>
                        <a:spcAft>
                          <a:spcPts val="800"/>
                        </a:spcAft>
                      </a:pPr>
                      <a:r>
                        <a:rPr lang="en-US" sz="1200" kern="100" dirty="0">
                          <a:solidFill>
                            <a:srgbClr val="002060"/>
                          </a:solidFill>
                          <a:effectLst/>
                        </a:rPr>
                        <a:t>Required Documents</a:t>
                      </a:r>
                      <a:endParaRPr lang="en-US" sz="1200" kern="100" dirty="0">
                        <a:solidFill>
                          <a:srgbClr val="002060"/>
                        </a:solidFill>
                        <a:effectLst/>
                        <a:latin typeface="Times New Roman" panose="02020603050405020304" pitchFamily="18" charset="0"/>
                        <a:ea typeface="Calibri" panose="020F0502020204030204" pitchFamily="34" charset="0"/>
                      </a:endParaRPr>
                    </a:p>
                  </a:txBody>
                  <a:tcPr marL="13213" marR="13213" marT="13213" marB="0" anchor="ctr">
                    <a:solidFill>
                      <a:schemeClr val="accent3">
                        <a:lumMod val="60000"/>
                        <a:lumOff val="40000"/>
                      </a:schemeClr>
                    </a:solidFill>
                  </a:tcPr>
                </a:tc>
                <a:extLst>
                  <a:ext uri="{0D108BD9-81ED-4DB2-BD59-A6C34878D82A}">
                    <a16:rowId xmlns:a16="http://schemas.microsoft.com/office/drawing/2014/main" val="1447721430"/>
                  </a:ext>
                </a:extLst>
              </a:tr>
              <a:tr h="335992">
                <a:tc>
                  <a:txBody>
                    <a:bodyPr/>
                    <a:lstStyle/>
                    <a:p>
                      <a:pPr marL="0" marR="0">
                        <a:lnSpc>
                          <a:spcPct val="107000"/>
                        </a:lnSpc>
                        <a:spcBef>
                          <a:spcPts val="0"/>
                        </a:spcBef>
                        <a:spcAft>
                          <a:spcPts val="800"/>
                        </a:spcAft>
                      </a:pPr>
                      <a:r>
                        <a:rPr lang="en-US" sz="1200" kern="100">
                          <a:effectLst/>
                        </a:rPr>
                        <a:t>1. Name clearance certificate</a:t>
                      </a:r>
                      <a:endParaRPr lang="en-US" sz="1200" kern="100">
                        <a:effectLst/>
                        <a:latin typeface="Times New Roman" panose="02020603050405020304" pitchFamily="18" charset="0"/>
                        <a:ea typeface="Calibri" panose="020F0502020204030204" pitchFamily="34" charset="0"/>
                      </a:endParaRPr>
                    </a:p>
                  </a:txBody>
                  <a:tcPr marL="119548" marR="13213" marT="13213" marB="0" anchor="ctr"/>
                </a:tc>
                <a:extLst>
                  <a:ext uri="{0D108BD9-81ED-4DB2-BD59-A6C34878D82A}">
                    <a16:rowId xmlns:a16="http://schemas.microsoft.com/office/drawing/2014/main" val="452231450"/>
                  </a:ext>
                </a:extLst>
              </a:tr>
              <a:tr h="335992">
                <a:tc>
                  <a:txBody>
                    <a:bodyPr/>
                    <a:lstStyle/>
                    <a:p>
                      <a:pPr marL="0" marR="0">
                        <a:lnSpc>
                          <a:spcPct val="107000"/>
                        </a:lnSpc>
                        <a:spcBef>
                          <a:spcPts val="0"/>
                        </a:spcBef>
                        <a:spcAft>
                          <a:spcPts val="800"/>
                        </a:spcAft>
                      </a:pPr>
                      <a:r>
                        <a:rPr lang="en-US" sz="1200" kern="100">
                          <a:effectLst/>
                        </a:rPr>
                        <a:t>2. Memorandum and Articles of association</a:t>
                      </a:r>
                      <a:endParaRPr lang="en-US" sz="1200" kern="100">
                        <a:effectLst/>
                        <a:latin typeface="Times New Roman" panose="02020603050405020304" pitchFamily="18" charset="0"/>
                        <a:ea typeface="Calibri" panose="020F0502020204030204" pitchFamily="34" charset="0"/>
                      </a:endParaRPr>
                    </a:p>
                  </a:txBody>
                  <a:tcPr marL="119548" marR="13213" marT="13213" marB="0" anchor="ctr"/>
                </a:tc>
                <a:extLst>
                  <a:ext uri="{0D108BD9-81ED-4DB2-BD59-A6C34878D82A}">
                    <a16:rowId xmlns:a16="http://schemas.microsoft.com/office/drawing/2014/main" val="4165697030"/>
                  </a:ext>
                </a:extLst>
              </a:tr>
              <a:tr h="335992">
                <a:tc>
                  <a:txBody>
                    <a:bodyPr/>
                    <a:lstStyle/>
                    <a:p>
                      <a:pPr marL="0" marR="0">
                        <a:lnSpc>
                          <a:spcPct val="107000"/>
                        </a:lnSpc>
                        <a:spcBef>
                          <a:spcPts val="0"/>
                        </a:spcBef>
                        <a:spcAft>
                          <a:spcPts val="800"/>
                        </a:spcAft>
                      </a:pPr>
                      <a:r>
                        <a:rPr lang="en-US" sz="1200" kern="100">
                          <a:effectLst/>
                        </a:rPr>
                        <a:t>3. Filled in Form I: Declaration on Registration of Company</a:t>
                      </a:r>
                      <a:endParaRPr lang="en-US" sz="1200" kern="100">
                        <a:effectLst/>
                        <a:latin typeface="Times New Roman" panose="02020603050405020304" pitchFamily="18" charset="0"/>
                        <a:ea typeface="Calibri" panose="020F0502020204030204" pitchFamily="34" charset="0"/>
                      </a:endParaRPr>
                    </a:p>
                  </a:txBody>
                  <a:tcPr marL="119548" marR="13213" marT="13213" marB="0" anchor="ctr"/>
                </a:tc>
                <a:extLst>
                  <a:ext uri="{0D108BD9-81ED-4DB2-BD59-A6C34878D82A}">
                    <a16:rowId xmlns:a16="http://schemas.microsoft.com/office/drawing/2014/main" val="1574973203"/>
                  </a:ext>
                </a:extLst>
              </a:tr>
              <a:tr h="387964">
                <a:tc>
                  <a:txBody>
                    <a:bodyPr/>
                    <a:lstStyle/>
                    <a:p>
                      <a:pPr marL="0" marR="0">
                        <a:lnSpc>
                          <a:spcPct val="107000"/>
                        </a:lnSpc>
                        <a:spcBef>
                          <a:spcPts val="0"/>
                        </a:spcBef>
                        <a:spcAft>
                          <a:spcPts val="800"/>
                        </a:spcAft>
                      </a:pPr>
                      <a:r>
                        <a:rPr lang="en-US" sz="1200" kern="100">
                          <a:effectLst/>
                        </a:rPr>
                        <a:t>4. Filled in Form VI: Notice of Situation of Registered Office and of Any Change therein</a:t>
                      </a:r>
                      <a:endParaRPr lang="en-US" sz="1200" kern="100">
                        <a:effectLst/>
                        <a:latin typeface="Times New Roman" panose="02020603050405020304" pitchFamily="18" charset="0"/>
                        <a:ea typeface="Calibri" panose="020F0502020204030204" pitchFamily="34" charset="0"/>
                      </a:endParaRPr>
                    </a:p>
                  </a:txBody>
                  <a:tcPr marL="119548" marR="13213" marT="13213" marB="0" anchor="ctr"/>
                </a:tc>
                <a:extLst>
                  <a:ext uri="{0D108BD9-81ED-4DB2-BD59-A6C34878D82A}">
                    <a16:rowId xmlns:a16="http://schemas.microsoft.com/office/drawing/2014/main" val="2375411258"/>
                  </a:ext>
                </a:extLst>
              </a:tr>
              <a:tr h="335992">
                <a:tc>
                  <a:txBody>
                    <a:bodyPr/>
                    <a:lstStyle/>
                    <a:p>
                      <a:pPr marL="0" marR="0">
                        <a:lnSpc>
                          <a:spcPct val="107000"/>
                        </a:lnSpc>
                        <a:spcBef>
                          <a:spcPts val="0"/>
                        </a:spcBef>
                        <a:spcAft>
                          <a:spcPts val="800"/>
                        </a:spcAft>
                      </a:pPr>
                      <a:r>
                        <a:rPr lang="en-US" sz="1200" kern="100">
                          <a:effectLst/>
                        </a:rPr>
                        <a:t>5. Consent of Director to act</a:t>
                      </a:r>
                      <a:endParaRPr lang="en-US" sz="1200" kern="100">
                        <a:effectLst/>
                        <a:latin typeface="Times New Roman" panose="02020603050405020304" pitchFamily="18" charset="0"/>
                        <a:ea typeface="Calibri" panose="020F0502020204030204" pitchFamily="34" charset="0"/>
                      </a:endParaRPr>
                    </a:p>
                  </a:txBody>
                  <a:tcPr marL="119548" marR="13213" marT="13213" marB="0" anchor="ctr"/>
                </a:tc>
                <a:extLst>
                  <a:ext uri="{0D108BD9-81ED-4DB2-BD59-A6C34878D82A}">
                    <a16:rowId xmlns:a16="http://schemas.microsoft.com/office/drawing/2014/main" val="3109401826"/>
                  </a:ext>
                </a:extLst>
              </a:tr>
              <a:tr h="335992">
                <a:tc>
                  <a:txBody>
                    <a:bodyPr/>
                    <a:lstStyle/>
                    <a:p>
                      <a:pPr marL="0" marR="0">
                        <a:lnSpc>
                          <a:spcPct val="107000"/>
                        </a:lnSpc>
                        <a:spcBef>
                          <a:spcPts val="0"/>
                        </a:spcBef>
                        <a:spcAft>
                          <a:spcPts val="800"/>
                        </a:spcAft>
                      </a:pPr>
                      <a:r>
                        <a:rPr lang="en-US" sz="1200" kern="100">
                          <a:effectLst/>
                        </a:rPr>
                        <a:t>6. List of Persons Consenting to be Directors</a:t>
                      </a:r>
                      <a:endParaRPr lang="en-US" sz="1200" kern="100">
                        <a:effectLst/>
                        <a:latin typeface="Times New Roman" panose="02020603050405020304" pitchFamily="18" charset="0"/>
                        <a:ea typeface="Calibri" panose="020F0502020204030204" pitchFamily="34" charset="0"/>
                      </a:endParaRPr>
                    </a:p>
                  </a:txBody>
                  <a:tcPr marL="119548" marR="13213" marT="13213" marB="0" anchor="ctr"/>
                </a:tc>
                <a:extLst>
                  <a:ext uri="{0D108BD9-81ED-4DB2-BD59-A6C34878D82A}">
                    <a16:rowId xmlns:a16="http://schemas.microsoft.com/office/drawing/2014/main" val="2397896266"/>
                  </a:ext>
                </a:extLst>
              </a:tr>
              <a:tr h="335992">
                <a:tc>
                  <a:txBody>
                    <a:bodyPr/>
                    <a:lstStyle/>
                    <a:p>
                      <a:pPr marL="0" marR="0">
                        <a:lnSpc>
                          <a:spcPct val="107000"/>
                        </a:lnSpc>
                        <a:spcBef>
                          <a:spcPts val="0"/>
                        </a:spcBef>
                        <a:spcAft>
                          <a:spcPts val="800"/>
                        </a:spcAft>
                      </a:pPr>
                      <a:r>
                        <a:rPr lang="en-US" sz="1200" kern="100">
                          <a:effectLst/>
                        </a:rPr>
                        <a:t>7. Particulars of the Directors, Manager and Managing Agents </a:t>
                      </a:r>
                      <a:endParaRPr lang="en-US" sz="1200" kern="100">
                        <a:effectLst/>
                        <a:latin typeface="Times New Roman" panose="02020603050405020304" pitchFamily="18" charset="0"/>
                        <a:ea typeface="Calibri" panose="020F0502020204030204" pitchFamily="34" charset="0"/>
                      </a:endParaRPr>
                    </a:p>
                  </a:txBody>
                  <a:tcPr marL="119548" marR="13213" marT="13213" marB="0" anchor="ctr"/>
                </a:tc>
                <a:extLst>
                  <a:ext uri="{0D108BD9-81ED-4DB2-BD59-A6C34878D82A}">
                    <a16:rowId xmlns:a16="http://schemas.microsoft.com/office/drawing/2014/main" val="4065794047"/>
                  </a:ext>
                </a:extLst>
              </a:tr>
              <a:tr h="335992">
                <a:tc>
                  <a:txBody>
                    <a:bodyPr/>
                    <a:lstStyle/>
                    <a:p>
                      <a:pPr marL="0" marR="0">
                        <a:lnSpc>
                          <a:spcPct val="107000"/>
                        </a:lnSpc>
                        <a:spcBef>
                          <a:spcPts val="0"/>
                        </a:spcBef>
                        <a:spcAft>
                          <a:spcPts val="800"/>
                        </a:spcAft>
                      </a:pPr>
                      <a:r>
                        <a:rPr lang="en-US" sz="1200" kern="100">
                          <a:effectLst/>
                        </a:rPr>
                        <a:t>8. Proof of payment for Treasury Stamps</a:t>
                      </a:r>
                      <a:endParaRPr lang="en-US" sz="1200" kern="100">
                        <a:effectLst/>
                        <a:latin typeface="Times New Roman" panose="02020603050405020304" pitchFamily="18" charset="0"/>
                        <a:ea typeface="Calibri" panose="020F0502020204030204" pitchFamily="34" charset="0"/>
                      </a:endParaRPr>
                    </a:p>
                  </a:txBody>
                  <a:tcPr marL="119548" marR="13213" marT="13213" marB="0" anchor="ctr"/>
                </a:tc>
                <a:extLst>
                  <a:ext uri="{0D108BD9-81ED-4DB2-BD59-A6C34878D82A}">
                    <a16:rowId xmlns:a16="http://schemas.microsoft.com/office/drawing/2014/main" val="689442394"/>
                  </a:ext>
                </a:extLst>
              </a:tr>
              <a:tr h="335992">
                <a:tc>
                  <a:txBody>
                    <a:bodyPr/>
                    <a:lstStyle/>
                    <a:p>
                      <a:pPr marL="0" marR="0">
                        <a:lnSpc>
                          <a:spcPct val="107000"/>
                        </a:lnSpc>
                        <a:spcBef>
                          <a:spcPts val="0"/>
                        </a:spcBef>
                        <a:spcAft>
                          <a:spcPts val="800"/>
                        </a:spcAft>
                      </a:pPr>
                      <a:r>
                        <a:rPr lang="en-US" sz="1200" kern="100" dirty="0">
                          <a:effectLst/>
                        </a:rPr>
                        <a:t>9. TIN Certificate of all Directors</a:t>
                      </a:r>
                      <a:endParaRPr lang="en-US" sz="1200" kern="100" dirty="0">
                        <a:effectLst/>
                        <a:latin typeface="Times New Roman" panose="02020603050405020304" pitchFamily="18" charset="0"/>
                        <a:ea typeface="Calibri" panose="020F0502020204030204" pitchFamily="34" charset="0"/>
                      </a:endParaRPr>
                    </a:p>
                  </a:txBody>
                  <a:tcPr marL="119548" marR="13213" marT="13213" marB="0" anchor="ctr"/>
                </a:tc>
                <a:extLst>
                  <a:ext uri="{0D108BD9-81ED-4DB2-BD59-A6C34878D82A}">
                    <a16:rowId xmlns:a16="http://schemas.microsoft.com/office/drawing/2014/main" val="4038077267"/>
                  </a:ext>
                </a:extLst>
              </a:tr>
            </a:tbl>
          </a:graphicData>
        </a:graphic>
      </p:graphicFrame>
      <p:graphicFrame>
        <p:nvGraphicFramePr>
          <p:cNvPr id="4" name="Table 3">
            <a:extLst>
              <a:ext uri="{FF2B5EF4-FFF2-40B4-BE49-F238E27FC236}">
                <a16:creationId xmlns:a16="http://schemas.microsoft.com/office/drawing/2014/main" id="{9EC8C27B-53EF-4FF0-AD42-B6B8EBD1AEE2}"/>
              </a:ext>
            </a:extLst>
          </p:cNvPr>
          <p:cNvGraphicFramePr>
            <a:graphicFrameLocks noGrp="1"/>
          </p:cNvGraphicFramePr>
          <p:nvPr>
            <p:extLst>
              <p:ext uri="{D42A27DB-BD31-4B8C-83A1-F6EECF244321}">
                <p14:modId xmlns:p14="http://schemas.microsoft.com/office/powerpoint/2010/main" val="404184923"/>
              </p:ext>
            </p:extLst>
          </p:nvPr>
        </p:nvGraphicFramePr>
        <p:xfrm>
          <a:off x="5995851" y="2390837"/>
          <a:ext cx="2579916" cy="573723"/>
        </p:xfrm>
        <a:graphic>
          <a:graphicData uri="http://schemas.openxmlformats.org/drawingml/2006/table">
            <a:tbl>
              <a:tblPr firstRow="1" firstCol="1" bandRow="1">
                <a:tableStyleId>{48E1233F-6CF5-440B-B0D8-CC0D13302181}</a:tableStyleId>
              </a:tblPr>
              <a:tblGrid>
                <a:gridCol w="1289958">
                  <a:extLst>
                    <a:ext uri="{9D8B030D-6E8A-4147-A177-3AD203B41FA5}">
                      <a16:colId xmlns:a16="http://schemas.microsoft.com/office/drawing/2014/main" val="3768241119"/>
                    </a:ext>
                  </a:extLst>
                </a:gridCol>
                <a:gridCol w="1289958">
                  <a:extLst>
                    <a:ext uri="{9D8B030D-6E8A-4147-A177-3AD203B41FA5}">
                      <a16:colId xmlns:a16="http://schemas.microsoft.com/office/drawing/2014/main" val="1524032404"/>
                    </a:ext>
                  </a:extLst>
                </a:gridCol>
              </a:tblGrid>
              <a:tr h="374015">
                <a:tc>
                  <a:txBody>
                    <a:bodyPr/>
                    <a:lstStyle/>
                    <a:p>
                      <a:pPr marL="0" marR="0" algn="ctr">
                        <a:lnSpc>
                          <a:spcPct val="107000"/>
                        </a:lnSpc>
                        <a:spcBef>
                          <a:spcPts val="0"/>
                        </a:spcBef>
                        <a:spcAft>
                          <a:spcPts val="0"/>
                        </a:spcAft>
                      </a:pPr>
                      <a:r>
                        <a:rPr lang="en-US" sz="1200" kern="100" dirty="0">
                          <a:effectLst/>
                        </a:rPr>
                        <a:t>Make</a:t>
                      </a:r>
                    </a:p>
                    <a:p>
                      <a:pPr marL="0" marR="0" algn="ctr">
                        <a:lnSpc>
                          <a:spcPct val="107000"/>
                        </a:lnSpc>
                        <a:spcBef>
                          <a:spcPts val="0"/>
                        </a:spcBef>
                        <a:spcAft>
                          <a:spcPts val="0"/>
                        </a:spcAft>
                      </a:pPr>
                      <a:r>
                        <a:rPr lang="en-US" sz="1200" kern="100" dirty="0">
                          <a:effectLst/>
                        </a:rPr>
                        <a:t>Company</a:t>
                      </a:r>
                    </a:p>
                    <a:p>
                      <a:pPr marL="0" marR="0" algn="ctr">
                        <a:lnSpc>
                          <a:spcPct val="107000"/>
                        </a:lnSpc>
                        <a:spcBef>
                          <a:spcPts val="0"/>
                        </a:spcBef>
                        <a:spcAft>
                          <a:spcPts val="0"/>
                        </a:spcAft>
                      </a:pPr>
                      <a:r>
                        <a:rPr lang="en-US" sz="1200" kern="100" dirty="0">
                          <a:effectLst/>
                        </a:rPr>
                        <a:t>Seal</a:t>
                      </a:r>
                      <a:endParaRPr lang="en-US" sz="12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dirty="0">
                          <a:effectLst/>
                        </a:rPr>
                        <a:t>Open a</a:t>
                      </a:r>
                    </a:p>
                    <a:p>
                      <a:pPr marL="0" marR="0" algn="ctr">
                        <a:lnSpc>
                          <a:spcPct val="107000"/>
                        </a:lnSpc>
                        <a:spcBef>
                          <a:spcPts val="0"/>
                        </a:spcBef>
                        <a:spcAft>
                          <a:spcPts val="0"/>
                        </a:spcAft>
                      </a:pPr>
                      <a:r>
                        <a:rPr lang="en-US" sz="1200" kern="100" dirty="0">
                          <a:effectLst/>
                        </a:rPr>
                        <a:t>Bank Account</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839799437"/>
                  </a:ext>
                </a:extLst>
              </a:tr>
            </a:tbl>
          </a:graphicData>
        </a:graphic>
      </p:graphicFrame>
    </p:spTree>
    <p:extLst>
      <p:ext uri="{BB962C8B-B14F-4D97-AF65-F5344CB8AC3E}">
        <p14:creationId xmlns:p14="http://schemas.microsoft.com/office/powerpoint/2010/main" val="111460168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Obtaining Trade License</a:t>
            </a:r>
            <a:endParaRPr dirty="0"/>
          </a:p>
        </p:txBody>
      </p:sp>
      <p:graphicFrame>
        <p:nvGraphicFramePr>
          <p:cNvPr id="3" name="Table 2">
            <a:extLst>
              <a:ext uri="{FF2B5EF4-FFF2-40B4-BE49-F238E27FC236}">
                <a16:creationId xmlns:a16="http://schemas.microsoft.com/office/drawing/2014/main" id="{E6D3473E-9E8D-4841-B533-0B8EA259B763}"/>
              </a:ext>
            </a:extLst>
          </p:cNvPr>
          <p:cNvGraphicFramePr>
            <a:graphicFrameLocks noGrp="1"/>
          </p:cNvGraphicFramePr>
          <p:nvPr>
            <p:extLst>
              <p:ext uri="{D42A27DB-BD31-4B8C-83A1-F6EECF244321}">
                <p14:modId xmlns:p14="http://schemas.microsoft.com/office/powerpoint/2010/main" val="2970951123"/>
              </p:ext>
            </p:extLst>
          </p:nvPr>
        </p:nvGraphicFramePr>
        <p:xfrm>
          <a:off x="2663370" y="1538645"/>
          <a:ext cx="3556000" cy="1870266"/>
        </p:xfrm>
        <a:graphic>
          <a:graphicData uri="http://schemas.openxmlformats.org/drawingml/2006/table">
            <a:tbl>
              <a:tblPr>
                <a:tableStyleId>{48E1233F-6CF5-440B-B0D8-CC0D13302181}</a:tableStyleId>
              </a:tblPr>
              <a:tblGrid>
                <a:gridCol w="3556000">
                  <a:extLst>
                    <a:ext uri="{9D8B030D-6E8A-4147-A177-3AD203B41FA5}">
                      <a16:colId xmlns:a16="http://schemas.microsoft.com/office/drawing/2014/main" val="2059640048"/>
                    </a:ext>
                  </a:extLst>
                </a:gridCol>
              </a:tblGrid>
              <a:tr h="283845">
                <a:tc>
                  <a:txBody>
                    <a:bodyPr/>
                    <a:lstStyle/>
                    <a:p>
                      <a:pPr marL="0" marR="0" algn="ctr">
                        <a:lnSpc>
                          <a:spcPct val="107000"/>
                        </a:lnSpc>
                        <a:spcBef>
                          <a:spcPts val="0"/>
                        </a:spcBef>
                        <a:spcAft>
                          <a:spcPts val="800"/>
                        </a:spcAft>
                      </a:pPr>
                      <a:r>
                        <a:rPr lang="en-US" sz="1200" kern="100" dirty="0">
                          <a:solidFill>
                            <a:srgbClr val="002060"/>
                          </a:solidFill>
                          <a:effectLst/>
                        </a:rPr>
                        <a:t>Basis: City Corporation Ordinance, 1983</a:t>
                      </a:r>
                      <a:endParaRPr lang="en-US" sz="1200" kern="100" dirty="0">
                        <a:solidFill>
                          <a:srgbClr val="002060"/>
                        </a:solidFill>
                        <a:effectLst/>
                        <a:latin typeface="Times New Roman" panose="02020603050405020304" pitchFamily="18" charset="0"/>
                        <a:ea typeface="Calibri" panose="020F0502020204030204" pitchFamily="34" charset="0"/>
                      </a:endParaRPr>
                    </a:p>
                  </a:txBody>
                  <a:tcPr marL="17145" marR="17145" marT="17145" marB="0" anchor="ctr">
                    <a:solidFill>
                      <a:schemeClr val="accent3">
                        <a:lumMod val="60000"/>
                        <a:lumOff val="40000"/>
                      </a:schemeClr>
                    </a:solidFill>
                  </a:tcPr>
                </a:tc>
                <a:extLst>
                  <a:ext uri="{0D108BD9-81ED-4DB2-BD59-A6C34878D82A}">
                    <a16:rowId xmlns:a16="http://schemas.microsoft.com/office/drawing/2014/main" val="3401861829"/>
                  </a:ext>
                </a:extLst>
              </a:tr>
              <a:tr h="297815">
                <a:tc>
                  <a:txBody>
                    <a:bodyPr/>
                    <a:lstStyle/>
                    <a:p>
                      <a:pPr marL="0" marR="0">
                        <a:lnSpc>
                          <a:spcPct val="107000"/>
                        </a:lnSpc>
                        <a:spcBef>
                          <a:spcPts val="0"/>
                        </a:spcBef>
                        <a:spcAft>
                          <a:spcPts val="800"/>
                        </a:spcAft>
                      </a:pPr>
                      <a:r>
                        <a:rPr lang="en-US" sz="1200" kern="100">
                          <a:effectLst/>
                        </a:rPr>
                        <a:t>Step 1:  Collect prescribed Application</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3419101455"/>
                  </a:ext>
                </a:extLst>
              </a:tr>
              <a:tr h="316230">
                <a:tc>
                  <a:txBody>
                    <a:bodyPr/>
                    <a:lstStyle/>
                    <a:p>
                      <a:pPr marL="0" marR="0">
                        <a:lnSpc>
                          <a:spcPct val="107000"/>
                        </a:lnSpc>
                        <a:spcBef>
                          <a:spcPts val="0"/>
                        </a:spcBef>
                        <a:spcAft>
                          <a:spcPts val="800"/>
                        </a:spcAft>
                      </a:pPr>
                      <a:r>
                        <a:rPr lang="en-US" sz="1200" kern="100">
                          <a:effectLst/>
                        </a:rPr>
                        <a:t>Step 2: Submit completed Application Form with supporting documents </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3038016537"/>
                  </a:ext>
                </a:extLst>
              </a:tr>
              <a:tr h="297815">
                <a:tc>
                  <a:txBody>
                    <a:bodyPr/>
                    <a:lstStyle/>
                    <a:p>
                      <a:pPr marL="0" marR="0">
                        <a:lnSpc>
                          <a:spcPct val="107000"/>
                        </a:lnSpc>
                        <a:spcBef>
                          <a:spcPts val="0"/>
                        </a:spcBef>
                        <a:spcAft>
                          <a:spcPts val="800"/>
                        </a:spcAft>
                      </a:pPr>
                      <a:r>
                        <a:rPr lang="en-US" sz="1200" kern="100">
                          <a:effectLst/>
                        </a:rPr>
                        <a:t>Step 3: Inspection by the Licensing Supervisor</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3066711834"/>
                  </a:ext>
                </a:extLst>
              </a:tr>
              <a:tr h="297815">
                <a:tc>
                  <a:txBody>
                    <a:bodyPr/>
                    <a:lstStyle/>
                    <a:p>
                      <a:pPr marL="0" marR="0">
                        <a:lnSpc>
                          <a:spcPct val="107000"/>
                        </a:lnSpc>
                        <a:spcBef>
                          <a:spcPts val="0"/>
                        </a:spcBef>
                        <a:spcAft>
                          <a:spcPts val="800"/>
                        </a:spcAft>
                      </a:pPr>
                      <a:r>
                        <a:rPr lang="en-US" sz="1200" kern="100">
                          <a:effectLst/>
                        </a:rPr>
                        <a:t>Step 4: Deposit required fees</a:t>
                      </a:r>
                      <a:endParaRPr lang="en-US" sz="1200" kern="10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2617545043"/>
                  </a:ext>
                </a:extLst>
              </a:tr>
              <a:tr h="297815">
                <a:tc>
                  <a:txBody>
                    <a:bodyPr/>
                    <a:lstStyle/>
                    <a:p>
                      <a:pPr marL="0" marR="0">
                        <a:lnSpc>
                          <a:spcPct val="107000"/>
                        </a:lnSpc>
                        <a:spcBef>
                          <a:spcPts val="0"/>
                        </a:spcBef>
                        <a:spcAft>
                          <a:spcPts val="800"/>
                        </a:spcAft>
                      </a:pPr>
                      <a:r>
                        <a:rPr lang="en-US" sz="1200" kern="100" dirty="0">
                          <a:effectLst/>
                        </a:rPr>
                        <a:t>Step 5: Obtain Trade License </a:t>
                      </a:r>
                      <a:endParaRPr lang="en-US" sz="1200" kern="100" dirty="0">
                        <a:effectLst/>
                        <a:latin typeface="Times New Roman" panose="02020603050405020304" pitchFamily="18" charset="0"/>
                        <a:ea typeface="Calibri" panose="020F0502020204030204" pitchFamily="34" charset="0"/>
                      </a:endParaRPr>
                    </a:p>
                  </a:txBody>
                  <a:tcPr marL="17145" marR="17145" marT="17145" marB="0" anchor="ctr"/>
                </a:tc>
                <a:extLst>
                  <a:ext uri="{0D108BD9-81ED-4DB2-BD59-A6C34878D82A}">
                    <a16:rowId xmlns:a16="http://schemas.microsoft.com/office/drawing/2014/main" val="3391199074"/>
                  </a:ext>
                </a:extLst>
              </a:tr>
            </a:tbl>
          </a:graphicData>
        </a:graphic>
      </p:graphicFrame>
    </p:spTree>
    <p:extLst>
      <p:ext uri="{BB962C8B-B14F-4D97-AF65-F5344CB8AC3E}">
        <p14:creationId xmlns:p14="http://schemas.microsoft.com/office/powerpoint/2010/main" val="120292982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Required Documents</a:t>
            </a:r>
            <a:endParaRPr dirty="0"/>
          </a:p>
        </p:txBody>
      </p:sp>
      <p:graphicFrame>
        <p:nvGraphicFramePr>
          <p:cNvPr id="2" name="Table 1">
            <a:extLst>
              <a:ext uri="{FF2B5EF4-FFF2-40B4-BE49-F238E27FC236}">
                <a16:creationId xmlns:a16="http://schemas.microsoft.com/office/drawing/2014/main" id="{4989A82E-3EFF-4197-9EB8-542EDD8CBA74}"/>
              </a:ext>
            </a:extLst>
          </p:cNvPr>
          <p:cNvGraphicFramePr>
            <a:graphicFrameLocks noGrp="1"/>
          </p:cNvGraphicFramePr>
          <p:nvPr>
            <p:extLst>
              <p:ext uri="{D42A27DB-BD31-4B8C-83A1-F6EECF244321}">
                <p14:modId xmlns:p14="http://schemas.microsoft.com/office/powerpoint/2010/main" val="2678687117"/>
              </p:ext>
            </p:extLst>
          </p:nvPr>
        </p:nvGraphicFramePr>
        <p:xfrm>
          <a:off x="1885950" y="1265047"/>
          <a:ext cx="5372100" cy="3191066"/>
        </p:xfrm>
        <a:graphic>
          <a:graphicData uri="http://schemas.openxmlformats.org/drawingml/2006/table">
            <a:tbl>
              <a:tblPr>
                <a:tableStyleId>{48E1233F-6CF5-440B-B0D8-CC0D13302181}</a:tableStyleId>
              </a:tblPr>
              <a:tblGrid>
                <a:gridCol w="5372100">
                  <a:extLst>
                    <a:ext uri="{9D8B030D-6E8A-4147-A177-3AD203B41FA5}">
                      <a16:colId xmlns:a16="http://schemas.microsoft.com/office/drawing/2014/main" val="1814315824"/>
                    </a:ext>
                  </a:extLst>
                </a:gridCol>
              </a:tblGrid>
              <a:tr h="257810">
                <a:tc>
                  <a:txBody>
                    <a:bodyPr/>
                    <a:lstStyle/>
                    <a:p>
                      <a:pPr marL="0" marR="0" algn="ctr">
                        <a:lnSpc>
                          <a:spcPct val="107000"/>
                        </a:lnSpc>
                        <a:spcBef>
                          <a:spcPts val="0"/>
                        </a:spcBef>
                        <a:spcAft>
                          <a:spcPts val="800"/>
                        </a:spcAft>
                      </a:pPr>
                      <a:r>
                        <a:rPr lang="en-US" sz="1200" kern="100" dirty="0">
                          <a:solidFill>
                            <a:srgbClr val="002060"/>
                          </a:solidFill>
                          <a:effectLst/>
                        </a:rPr>
                        <a:t>Required Documents</a:t>
                      </a:r>
                      <a:endParaRPr lang="en-US" sz="1200" kern="100" dirty="0">
                        <a:solidFill>
                          <a:srgbClr val="002060"/>
                        </a:solidFill>
                        <a:effectLst/>
                        <a:latin typeface="Times New Roman" panose="02020603050405020304" pitchFamily="18" charset="0"/>
                        <a:ea typeface="Calibri" panose="020F0502020204030204" pitchFamily="34" charset="0"/>
                      </a:endParaRPr>
                    </a:p>
                  </a:txBody>
                  <a:tcPr marL="12700" marR="12700" marT="12700" marB="0" anchor="ctr">
                    <a:solidFill>
                      <a:schemeClr val="accent3">
                        <a:lumMod val="60000"/>
                        <a:lumOff val="40000"/>
                      </a:schemeClr>
                    </a:solidFill>
                  </a:tcPr>
                </a:tc>
                <a:extLst>
                  <a:ext uri="{0D108BD9-81ED-4DB2-BD59-A6C34878D82A}">
                    <a16:rowId xmlns:a16="http://schemas.microsoft.com/office/drawing/2014/main" val="3512167300"/>
                  </a:ext>
                </a:extLst>
              </a:tr>
              <a:tr h="231140">
                <a:tc>
                  <a:txBody>
                    <a:bodyPr/>
                    <a:lstStyle/>
                    <a:p>
                      <a:pPr marL="0" marR="0">
                        <a:lnSpc>
                          <a:spcPct val="107000"/>
                        </a:lnSpc>
                        <a:spcBef>
                          <a:spcPts val="0"/>
                        </a:spcBef>
                        <a:spcAft>
                          <a:spcPts val="800"/>
                        </a:spcAft>
                      </a:pPr>
                      <a:r>
                        <a:rPr lang="en-US" sz="1200" kern="100">
                          <a:effectLst/>
                        </a:rPr>
                        <a:t>1. Application Form</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2259351253"/>
                  </a:ext>
                </a:extLst>
              </a:tr>
              <a:tr h="231140">
                <a:tc>
                  <a:txBody>
                    <a:bodyPr/>
                    <a:lstStyle/>
                    <a:p>
                      <a:pPr marL="0" marR="0">
                        <a:lnSpc>
                          <a:spcPct val="107000"/>
                        </a:lnSpc>
                        <a:spcBef>
                          <a:spcPts val="0"/>
                        </a:spcBef>
                        <a:spcAft>
                          <a:spcPts val="800"/>
                        </a:spcAft>
                      </a:pPr>
                      <a:r>
                        <a:rPr lang="en-US" sz="1200" kern="100" dirty="0">
                          <a:effectLst/>
                        </a:rPr>
                        <a:t>2. National ID Card of the Entrepreneur</a:t>
                      </a:r>
                      <a:endParaRPr lang="en-US" sz="1200" kern="100" dirty="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204746814"/>
                  </a:ext>
                </a:extLst>
              </a:tr>
              <a:tr h="231140">
                <a:tc>
                  <a:txBody>
                    <a:bodyPr/>
                    <a:lstStyle/>
                    <a:p>
                      <a:pPr marL="0" marR="0">
                        <a:lnSpc>
                          <a:spcPct val="107000"/>
                        </a:lnSpc>
                        <a:spcBef>
                          <a:spcPts val="0"/>
                        </a:spcBef>
                        <a:spcAft>
                          <a:spcPts val="800"/>
                        </a:spcAft>
                      </a:pPr>
                      <a:r>
                        <a:rPr lang="en-US" sz="1200" kern="100">
                          <a:effectLst/>
                        </a:rPr>
                        <a:t>3. Holding Tax Payment receipt</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1729584243"/>
                  </a:ext>
                </a:extLst>
              </a:tr>
              <a:tr h="231140">
                <a:tc>
                  <a:txBody>
                    <a:bodyPr/>
                    <a:lstStyle/>
                    <a:p>
                      <a:pPr marL="0" marR="0">
                        <a:lnSpc>
                          <a:spcPct val="107000"/>
                        </a:lnSpc>
                        <a:spcBef>
                          <a:spcPts val="0"/>
                        </a:spcBef>
                        <a:spcAft>
                          <a:spcPts val="800"/>
                        </a:spcAft>
                      </a:pPr>
                      <a:r>
                        <a:rPr lang="en-US" sz="1200" kern="100">
                          <a:effectLst/>
                        </a:rPr>
                        <a:t>4. Recent Passport Size Picture of the Entrepreneur</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171837624"/>
                  </a:ext>
                </a:extLst>
              </a:tr>
              <a:tr h="296545">
                <a:tc>
                  <a:txBody>
                    <a:bodyPr/>
                    <a:lstStyle/>
                    <a:p>
                      <a:pPr marL="0" marR="0">
                        <a:lnSpc>
                          <a:spcPct val="107000"/>
                        </a:lnSpc>
                        <a:spcBef>
                          <a:spcPts val="0"/>
                        </a:spcBef>
                        <a:spcAft>
                          <a:spcPts val="800"/>
                        </a:spcAft>
                      </a:pPr>
                      <a:r>
                        <a:rPr lang="en-US" sz="1200" kern="100">
                          <a:effectLst/>
                        </a:rPr>
                        <a:t>5. Declaration of non –Judicial stamp to abide by the rules &amp; regulation of City Corporation &amp; Municipal Corporation</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2841527702"/>
                  </a:ext>
                </a:extLst>
              </a:tr>
              <a:tr h="231140">
                <a:tc>
                  <a:txBody>
                    <a:bodyPr/>
                    <a:lstStyle/>
                    <a:p>
                      <a:pPr marL="0" marR="0">
                        <a:lnSpc>
                          <a:spcPct val="107000"/>
                        </a:lnSpc>
                        <a:spcBef>
                          <a:spcPts val="0"/>
                        </a:spcBef>
                        <a:spcAft>
                          <a:spcPts val="800"/>
                        </a:spcAft>
                      </a:pPr>
                      <a:r>
                        <a:rPr lang="en-US" sz="1200" kern="100">
                          <a:effectLst/>
                        </a:rPr>
                        <a:t>6. A certified copy of the memorandum and articles of association</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1710222606"/>
                  </a:ext>
                </a:extLst>
              </a:tr>
              <a:tr h="231140">
                <a:tc>
                  <a:txBody>
                    <a:bodyPr/>
                    <a:lstStyle/>
                    <a:p>
                      <a:pPr marL="0" marR="0">
                        <a:lnSpc>
                          <a:spcPct val="107000"/>
                        </a:lnSpc>
                        <a:spcBef>
                          <a:spcPts val="0"/>
                        </a:spcBef>
                        <a:spcAft>
                          <a:spcPts val="800"/>
                        </a:spcAft>
                      </a:pPr>
                      <a:r>
                        <a:rPr lang="en-US" sz="1200" kern="100">
                          <a:effectLst/>
                        </a:rPr>
                        <a:t>7. A copy of the certificate of incorporation</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1989104046"/>
                  </a:ext>
                </a:extLst>
              </a:tr>
              <a:tr h="231140">
                <a:tc>
                  <a:txBody>
                    <a:bodyPr/>
                    <a:lstStyle/>
                    <a:p>
                      <a:pPr marL="0" marR="0">
                        <a:lnSpc>
                          <a:spcPct val="107000"/>
                        </a:lnSpc>
                        <a:spcBef>
                          <a:spcPts val="0"/>
                        </a:spcBef>
                        <a:spcAft>
                          <a:spcPts val="800"/>
                        </a:spcAft>
                      </a:pPr>
                      <a:r>
                        <a:rPr lang="en-US" sz="1200" kern="100">
                          <a:effectLst/>
                        </a:rPr>
                        <a:t>8. Agreement of Partnership</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4232242216"/>
                  </a:ext>
                </a:extLst>
              </a:tr>
              <a:tr h="231140">
                <a:tc>
                  <a:txBody>
                    <a:bodyPr/>
                    <a:lstStyle/>
                    <a:p>
                      <a:pPr marL="0" marR="0">
                        <a:lnSpc>
                          <a:spcPct val="107000"/>
                        </a:lnSpc>
                        <a:spcBef>
                          <a:spcPts val="0"/>
                        </a:spcBef>
                        <a:spcAft>
                          <a:spcPts val="800"/>
                        </a:spcAft>
                      </a:pPr>
                      <a:r>
                        <a:rPr lang="en-US" sz="1200" kern="100">
                          <a:effectLst/>
                        </a:rPr>
                        <a:t>9. Tax Identification Number certificate</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2601292531"/>
                  </a:ext>
                </a:extLst>
              </a:tr>
              <a:tr h="231140">
                <a:tc>
                  <a:txBody>
                    <a:bodyPr/>
                    <a:lstStyle/>
                    <a:p>
                      <a:pPr marL="0" marR="0">
                        <a:lnSpc>
                          <a:spcPct val="107000"/>
                        </a:lnSpc>
                        <a:spcBef>
                          <a:spcPts val="0"/>
                        </a:spcBef>
                        <a:spcAft>
                          <a:spcPts val="800"/>
                        </a:spcAft>
                      </a:pPr>
                      <a:r>
                        <a:rPr lang="en-US" sz="1200" kern="100">
                          <a:effectLst/>
                        </a:rPr>
                        <a:t>10. A copy of the lease agreement of the registered office</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3737115825"/>
                  </a:ext>
                </a:extLst>
              </a:tr>
              <a:tr h="231140">
                <a:tc>
                  <a:txBody>
                    <a:bodyPr/>
                    <a:lstStyle/>
                    <a:p>
                      <a:pPr marL="0" marR="0">
                        <a:lnSpc>
                          <a:spcPct val="107000"/>
                        </a:lnSpc>
                        <a:spcBef>
                          <a:spcPts val="0"/>
                        </a:spcBef>
                        <a:spcAft>
                          <a:spcPts val="800"/>
                        </a:spcAft>
                      </a:pPr>
                      <a:r>
                        <a:rPr lang="en-US" sz="1200" kern="100">
                          <a:effectLst/>
                        </a:rPr>
                        <a:t>11. Work Permit from Bangladesh Investment Development Authority</a:t>
                      </a:r>
                      <a:endParaRPr lang="en-US" sz="1200" kern="10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1195255890"/>
                  </a:ext>
                </a:extLst>
              </a:tr>
              <a:tr h="231140">
                <a:tc>
                  <a:txBody>
                    <a:bodyPr/>
                    <a:lstStyle/>
                    <a:p>
                      <a:pPr marL="0" marR="0">
                        <a:lnSpc>
                          <a:spcPct val="107000"/>
                        </a:lnSpc>
                        <a:spcBef>
                          <a:spcPts val="0"/>
                        </a:spcBef>
                        <a:spcAft>
                          <a:spcPts val="800"/>
                        </a:spcAft>
                      </a:pPr>
                      <a:r>
                        <a:rPr lang="en-US" sz="1200" kern="100" dirty="0">
                          <a:effectLst/>
                        </a:rPr>
                        <a:t>12. Statement of Bank Solvency</a:t>
                      </a:r>
                      <a:endParaRPr lang="en-US" sz="1200" kern="100" dirty="0">
                        <a:effectLst/>
                        <a:latin typeface="Times New Roman" panose="02020603050405020304" pitchFamily="18" charset="0"/>
                        <a:ea typeface="Calibri" panose="020F0502020204030204" pitchFamily="34" charset="0"/>
                      </a:endParaRPr>
                    </a:p>
                  </a:txBody>
                  <a:tcPr marL="113030" marR="12700" marT="12700" marB="0" anchor="ctr"/>
                </a:tc>
                <a:extLst>
                  <a:ext uri="{0D108BD9-81ED-4DB2-BD59-A6C34878D82A}">
                    <a16:rowId xmlns:a16="http://schemas.microsoft.com/office/drawing/2014/main" val="3381408202"/>
                  </a:ext>
                </a:extLst>
              </a:tr>
            </a:tbl>
          </a:graphicData>
        </a:graphic>
      </p:graphicFrame>
    </p:spTree>
    <p:extLst>
      <p:ext uri="{BB962C8B-B14F-4D97-AF65-F5344CB8AC3E}">
        <p14:creationId xmlns:p14="http://schemas.microsoft.com/office/powerpoint/2010/main" val="109125150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Obtaining TIN certificate</a:t>
            </a:r>
            <a:endParaRPr dirty="0"/>
          </a:p>
        </p:txBody>
      </p:sp>
      <p:graphicFrame>
        <p:nvGraphicFramePr>
          <p:cNvPr id="3" name="Table 2">
            <a:extLst>
              <a:ext uri="{FF2B5EF4-FFF2-40B4-BE49-F238E27FC236}">
                <a16:creationId xmlns:a16="http://schemas.microsoft.com/office/drawing/2014/main" id="{9D43E076-A731-466A-8144-1DDA0C786DD0}"/>
              </a:ext>
            </a:extLst>
          </p:cNvPr>
          <p:cNvGraphicFramePr>
            <a:graphicFrameLocks noGrp="1"/>
          </p:cNvGraphicFramePr>
          <p:nvPr>
            <p:extLst>
              <p:ext uri="{D42A27DB-BD31-4B8C-83A1-F6EECF244321}">
                <p14:modId xmlns:p14="http://schemas.microsoft.com/office/powerpoint/2010/main" val="1401237213"/>
              </p:ext>
            </p:extLst>
          </p:nvPr>
        </p:nvGraphicFramePr>
        <p:xfrm>
          <a:off x="2175918" y="1581912"/>
          <a:ext cx="3838575" cy="1825816"/>
        </p:xfrm>
        <a:graphic>
          <a:graphicData uri="http://schemas.openxmlformats.org/drawingml/2006/table">
            <a:tbl>
              <a:tblPr>
                <a:tableStyleId>{48E1233F-6CF5-440B-B0D8-CC0D13302181}</a:tableStyleId>
              </a:tblPr>
              <a:tblGrid>
                <a:gridCol w="3838575">
                  <a:extLst>
                    <a:ext uri="{9D8B030D-6E8A-4147-A177-3AD203B41FA5}">
                      <a16:colId xmlns:a16="http://schemas.microsoft.com/office/drawing/2014/main" val="2565596752"/>
                    </a:ext>
                  </a:extLst>
                </a:gridCol>
              </a:tblGrid>
              <a:tr h="287655">
                <a:tc>
                  <a:txBody>
                    <a:bodyPr/>
                    <a:lstStyle/>
                    <a:p>
                      <a:pPr marL="0" marR="0" algn="ctr">
                        <a:lnSpc>
                          <a:spcPct val="107000"/>
                        </a:lnSpc>
                        <a:spcBef>
                          <a:spcPts val="0"/>
                        </a:spcBef>
                        <a:spcAft>
                          <a:spcPts val="800"/>
                        </a:spcAft>
                      </a:pPr>
                      <a:r>
                        <a:rPr lang="en-US" sz="1200" kern="100" dirty="0">
                          <a:solidFill>
                            <a:schemeClr val="tx1"/>
                          </a:solidFill>
                          <a:effectLst/>
                        </a:rPr>
                        <a:t>Basis: Value Added Tax Act 1991</a:t>
                      </a:r>
                      <a:endParaRPr lang="en-US" sz="1200" kern="100" dirty="0">
                        <a:solidFill>
                          <a:schemeClr val="tx1"/>
                        </a:solidFill>
                        <a:effectLst/>
                        <a:latin typeface="Times New Roman" panose="02020603050405020304" pitchFamily="18" charset="0"/>
                        <a:ea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105472439"/>
                  </a:ext>
                </a:extLst>
              </a:tr>
              <a:tr h="287655">
                <a:tc>
                  <a:txBody>
                    <a:bodyPr/>
                    <a:lstStyle/>
                    <a:p>
                      <a:pPr marL="0" marR="0">
                        <a:lnSpc>
                          <a:spcPct val="107000"/>
                        </a:lnSpc>
                        <a:spcBef>
                          <a:spcPts val="0"/>
                        </a:spcBef>
                        <a:spcAft>
                          <a:spcPts val="800"/>
                        </a:spcAft>
                      </a:pPr>
                      <a:r>
                        <a:rPr lang="en-US" sz="1200" kern="100" dirty="0">
                          <a:effectLst/>
                        </a:rPr>
                        <a:t> Step 1:  Collecting prescribed application</a:t>
                      </a:r>
                      <a:endParaRPr lang="en-US" sz="1200" kern="100" dirty="0">
                        <a:effectLst/>
                        <a:latin typeface="Times New Roman" panose="02020603050405020304" pitchFamily="18" charset="0"/>
                        <a:ea typeface="Calibri" panose="020F0502020204030204" pitchFamily="34" charset="0"/>
                      </a:endParaRPr>
                    </a:p>
                  </a:txBody>
                  <a:tcPr marL="9525" marR="9525" marT="9525" marB="0" anchor="ctr"/>
                </a:tc>
                <a:extLst>
                  <a:ext uri="{0D108BD9-81ED-4DB2-BD59-A6C34878D82A}">
                    <a16:rowId xmlns:a16="http://schemas.microsoft.com/office/drawing/2014/main" val="364966393"/>
                  </a:ext>
                </a:extLst>
              </a:tr>
              <a:tr h="370840">
                <a:tc>
                  <a:txBody>
                    <a:bodyPr/>
                    <a:lstStyle/>
                    <a:p>
                      <a:pPr marL="0" marR="0">
                        <a:lnSpc>
                          <a:spcPct val="107000"/>
                        </a:lnSpc>
                        <a:spcBef>
                          <a:spcPts val="0"/>
                        </a:spcBef>
                        <a:spcAft>
                          <a:spcPts val="800"/>
                        </a:spcAft>
                      </a:pPr>
                      <a:r>
                        <a:rPr lang="en-US" sz="1200" kern="100">
                          <a:effectLst/>
                        </a:rPr>
                        <a:t> Step 2: Submitting filled in application form with supporting document</a:t>
                      </a:r>
                      <a:endParaRPr lang="en-US" sz="1200" kern="100">
                        <a:effectLst/>
                        <a:latin typeface="Times New Roman" panose="02020603050405020304" pitchFamily="18" charset="0"/>
                        <a:ea typeface="Calibri" panose="020F0502020204030204" pitchFamily="34" charset="0"/>
                      </a:endParaRPr>
                    </a:p>
                  </a:txBody>
                  <a:tcPr marL="9525" marR="9525" marT="9525" marB="0" anchor="ctr"/>
                </a:tc>
                <a:extLst>
                  <a:ext uri="{0D108BD9-81ED-4DB2-BD59-A6C34878D82A}">
                    <a16:rowId xmlns:a16="http://schemas.microsoft.com/office/drawing/2014/main" val="3744510656"/>
                  </a:ext>
                </a:extLst>
              </a:tr>
              <a:tr h="287655">
                <a:tc>
                  <a:txBody>
                    <a:bodyPr/>
                    <a:lstStyle/>
                    <a:p>
                      <a:pPr marL="0" marR="0">
                        <a:lnSpc>
                          <a:spcPct val="107000"/>
                        </a:lnSpc>
                        <a:spcBef>
                          <a:spcPts val="0"/>
                        </a:spcBef>
                        <a:spcAft>
                          <a:spcPts val="800"/>
                        </a:spcAft>
                      </a:pPr>
                      <a:r>
                        <a:rPr lang="en-US" sz="1200" kern="100">
                          <a:effectLst/>
                        </a:rPr>
                        <a:t> Step 3: Verifying the documents by NBR officials</a:t>
                      </a:r>
                      <a:endParaRPr lang="en-US" sz="1200" kern="100">
                        <a:effectLst/>
                        <a:latin typeface="Times New Roman" panose="02020603050405020304" pitchFamily="18" charset="0"/>
                        <a:ea typeface="Calibri" panose="020F0502020204030204" pitchFamily="34" charset="0"/>
                      </a:endParaRPr>
                    </a:p>
                  </a:txBody>
                  <a:tcPr marL="9525" marR="9525" marT="9525" marB="0" anchor="ctr"/>
                </a:tc>
                <a:extLst>
                  <a:ext uri="{0D108BD9-81ED-4DB2-BD59-A6C34878D82A}">
                    <a16:rowId xmlns:a16="http://schemas.microsoft.com/office/drawing/2014/main" val="3024767594"/>
                  </a:ext>
                </a:extLst>
              </a:tr>
              <a:tr h="287655">
                <a:tc>
                  <a:txBody>
                    <a:bodyPr/>
                    <a:lstStyle/>
                    <a:p>
                      <a:pPr marL="0" marR="0">
                        <a:lnSpc>
                          <a:spcPct val="107000"/>
                        </a:lnSpc>
                        <a:spcBef>
                          <a:spcPts val="0"/>
                        </a:spcBef>
                        <a:spcAft>
                          <a:spcPts val="800"/>
                        </a:spcAft>
                      </a:pPr>
                      <a:r>
                        <a:rPr lang="en-US" sz="1200" kern="100" dirty="0">
                          <a:effectLst/>
                        </a:rPr>
                        <a:t> Step 4: Physical inspection of the business premises</a:t>
                      </a:r>
                      <a:endParaRPr lang="en-US" sz="1200" kern="100" dirty="0">
                        <a:effectLst/>
                        <a:latin typeface="Times New Roman" panose="02020603050405020304" pitchFamily="18" charset="0"/>
                        <a:ea typeface="Calibri" panose="020F0502020204030204" pitchFamily="34" charset="0"/>
                      </a:endParaRPr>
                    </a:p>
                  </a:txBody>
                  <a:tcPr marL="9525" marR="9525" marT="9525" marB="0" anchor="ctr"/>
                </a:tc>
                <a:extLst>
                  <a:ext uri="{0D108BD9-81ED-4DB2-BD59-A6C34878D82A}">
                    <a16:rowId xmlns:a16="http://schemas.microsoft.com/office/drawing/2014/main" val="2744652300"/>
                  </a:ext>
                </a:extLst>
              </a:tr>
              <a:tr h="287655">
                <a:tc>
                  <a:txBody>
                    <a:bodyPr/>
                    <a:lstStyle/>
                    <a:p>
                      <a:pPr marL="0" marR="0">
                        <a:lnSpc>
                          <a:spcPct val="107000"/>
                        </a:lnSpc>
                        <a:spcBef>
                          <a:spcPts val="0"/>
                        </a:spcBef>
                        <a:spcAft>
                          <a:spcPts val="800"/>
                        </a:spcAft>
                      </a:pPr>
                      <a:r>
                        <a:rPr lang="en-US" sz="1200" kern="100" dirty="0">
                          <a:effectLst/>
                        </a:rPr>
                        <a:t> Step 5: Obtaining a VAT Registration Certificate</a:t>
                      </a:r>
                      <a:endParaRPr lang="en-US" sz="1200" kern="100" dirty="0">
                        <a:effectLst/>
                        <a:latin typeface="Times New Roman" panose="02020603050405020304" pitchFamily="18" charset="0"/>
                        <a:ea typeface="Calibri" panose="020F0502020204030204" pitchFamily="34" charset="0"/>
                      </a:endParaRPr>
                    </a:p>
                  </a:txBody>
                  <a:tcPr marL="9525" marR="9525" marT="9525" marB="0" anchor="ctr"/>
                </a:tc>
                <a:extLst>
                  <a:ext uri="{0D108BD9-81ED-4DB2-BD59-A6C34878D82A}">
                    <a16:rowId xmlns:a16="http://schemas.microsoft.com/office/drawing/2014/main" val="1335878927"/>
                  </a:ext>
                </a:extLst>
              </a:tr>
            </a:tbl>
          </a:graphicData>
        </a:graphic>
      </p:graphicFrame>
      <p:sp>
        <p:nvSpPr>
          <p:cNvPr id="6" name="TextBox 5">
            <a:extLst>
              <a:ext uri="{FF2B5EF4-FFF2-40B4-BE49-F238E27FC236}">
                <a16:creationId xmlns:a16="http://schemas.microsoft.com/office/drawing/2014/main" id="{237FC2DA-3E16-43F2-A146-503F9CD56E2A}"/>
              </a:ext>
            </a:extLst>
          </p:cNvPr>
          <p:cNvSpPr txBox="1"/>
          <p:nvPr/>
        </p:nvSpPr>
        <p:spPr>
          <a:xfrm>
            <a:off x="924198" y="1119851"/>
            <a:ext cx="5362302" cy="307777"/>
          </a:xfrm>
          <a:prstGeom prst="rect">
            <a:avLst/>
          </a:prstGeom>
          <a:noFill/>
        </p:spPr>
        <p:txBody>
          <a:bodyPr wrap="square">
            <a:spAutoFit/>
          </a:bodyPr>
          <a:lstStyle/>
          <a:p>
            <a:r>
              <a:rPr lang="en-US" sz="1400" dirty="0">
                <a:effectLst/>
                <a:latin typeface="Space Grotesk" panose="020B0604020202020204" charset="0"/>
                <a:ea typeface="Calibri" panose="020F0502020204030204" pitchFamily="34" charset="0"/>
                <a:cs typeface="Space Grotesk" panose="020B0604020202020204" charset="0"/>
              </a:rPr>
              <a:t>VAT registration</a:t>
            </a:r>
            <a:endParaRPr lang="en-US" dirty="0">
              <a:latin typeface="Space Grotesk" panose="020B0604020202020204" charset="0"/>
              <a:cs typeface="Space Grotesk" panose="020B0604020202020204" charset="0"/>
            </a:endParaRPr>
          </a:p>
        </p:txBody>
      </p:sp>
    </p:spTree>
    <p:extLst>
      <p:ext uri="{BB962C8B-B14F-4D97-AF65-F5344CB8AC3E}">
        <p14:creationId xmlns:p14="http://schemas.microsoft.com/office/powerpoint/2010/main" val="110405037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Register with BIDA</a:t>
            </a:r>
            <a:endParaRPr dirty="0"/>
          </a:p>
        </p:txBody>
      </p:sp>
      <p:graphicFrame>
        <p:nvGraphicFramePr>
          <p:cNvPr id="2" name="Table 1">
            <a:extLst>
              <a:ext uri="{FF2B5EF4-FFF2-40B4-BE49-F238E27FC236}">
                <a16:creationId xmlns:a16="http://schemas.microsoft.com/office/drawing/2014/main" id="{6E80D32E-C84F-4A4C-B878-6791F667F87B}"/>
              </a:ext>
            </a:extLst>
          </p:cNvPr>
          <p:cNvGraphicFramePr>
            <a:graphicFrameLocks noGrp="1"/>
          </p:cNvGraphicFramePr>
          <p:nvPr>
            <p:extLst>
              <p:ext uri="{D42A27DB-BD31-4B8C-83A1-F6EECF244321}">
                <p14:modId xmlns:p14="http://schemas.microsoft.com/office/powerpoint/2010/main" val="2282962770"/>
              </p:ext>
            </p:extLst>
          </p:nvPr>
        </p:nvGraphicFramePr>
        <p:xfrm>
          <a:off x="749210" y="1234440"/>
          <a:ext cx="3039019" cy="2254823"/>
        </p:xfrm>
        <a:graphic>
          <a:graphicData uri="http://schemas.openxmlformats.org/drawingml/2006/table">
            <a:tbl>
              <a:tblPr>
                <a:tableStyleId>{48E1233F-6CF5-440B-B0D8-CC0D13302181}</a:tableStyleId>
              </a:tblPr>
              <a:tblGrid>
                <a:gridCol w="3039019">
                  <a:extLst>
                    <a:ext uri="{9D8B030D-6E8A-4147-A177-3AD203B41FA5}">
                      <a16:colId xmlns:a16="http://schemas.microsoft.com/office/drawing/2014/main" val="1321076372"/>
                    </a:ext>
                  </a:extLst>
                </a:gridCol>
              </a:tblGrid>
              <a:tr h="259715">
                <a:tc>
                  <a:txBody>
                    <a:bodyPr/>
                    <a:lstStyle/>
                    <a:p>
                      <a:pPr marL="0" marR="0" algn="ctr">
                        <a:lnSpc>
                          <a:spcPct val="107000"/>
                        </a:lnSpc>
                        <a:spcBef>
                          <a:spcPts val="0"/>
                        </a:spcBef>
                        <a:spcAft>
                          <a:spcPts val="800"/>
                        </a:spcAft>
                      </a:pPr>
                      <a:r>
                        <a:rPr lang="en-US" sz="1200" kern="100" dirty="0">
                          <a:effectLst/>
                        </a:rPr>
                        <a:t>Basis: Investment Board Act 1989</a:t>
                      </a:r>
                      <a:endParaRPr lang="en-US" sz="1200" kern="100" dirty="0">
                        <a:effectLst/>
                        <a:latin typeface="Times New Roman" panose="02020603050405020304" pitchFamily="18" charset="0"/>
                        <a:ea typeface="Calibri" panose="020F0502020204030204" pitchFamily="34" charset="0"/>
                      </a:endParaRPr>
                    </a:p>
                  </a:txBody>
                  <a:tcPr marL="14605" marR="14605" marT="14605" marB="0" anchor="ctr"/>
                </a:tc>
                <a:extLst>
                  <a:ext uri="{0D108BD9-81ED-4DB2-BD59-A6C34878D82A}">
                    <a16:rowId xmlns:a16="http://schemas.microsoft.com/office/drawing/2014/main" val="958037823"/>
                  </a:ext>
                </a:extLst>
              </a:tr>
              <a:tr h="299085">
                <a:tc>
                  <a:txBody>
                    <a:bodyPr/>
                    <a:lstStyle/>
                    <a:p>
                      <a:pPr marL="0" marR="0">
                        <a:lnSpc>
                          <a:spcPct val="107000"/>
                        </a:lnSpc>
                        <a:spcBef>
                          <a:spcPts val="0"/>
                        </a:spcBef>
                        <a:spcAft>
                          <a:spcPts val="800"/>
                        </a:spcAft>
                      </a:pPr>
                      <a:r>
                        <a:rPr lang="en-US" sz="1200" kern="100" dirty="0">
                          <a:effectLst/>
                        </a:rPr>
                        <a:t> Step 1:  Collect a local investment registration form</a:t>
                      </a:r>
                      <a:endParaRPr lang="en-US" sz="1200" kern="100" dirty="0">
                        <a:effectLst/>
                        <a:latin typeface="Times New Roman" panose="02020603050405020304" pitchFamily="18" charset="0"/>
                        <a:ea typeface="Calibri" panose="020F0502020204030204" pitchFamily="34" charset="0"/>
                      </a:endParaRPr>
                    </a:p>
                  </a:txBody>
                  <a:tcPr marL="14605" marR="14605" marT="14605" marB="0" anchor="ctr"/>
                </a:tc>
                <a:extLst>
                  <a:ext uri="{0D108BD9-81ED-4DB2-BD59-A6C34878D82A}">
                    <a16:rowId xmlns:a16="http://schemas.microsoft.com/office/drawing/2014/main" val="3501405669"/>
                  </a:ext>
                </a:extLst>
              </a:tr>
              <a:tr h="272415">
                <a:tc>
                  <a:txBody>
                    <a:bodyPr/>
                    <a:lstStyle/>
                    <a:p>
                      <a:pPr marL="0" marR="0">
                        <a:lnSpc>
                          <a:spcPct val="107000"/>
                        </a:lnSpc>
                        <a:spcBef>
                          <a:spcPts val="0"/>
                        </a:spcBef>
                        <a:spcAft>
                          <a:spcPts val="800"/>
                        </a:spcAft>
                      </a:pPr>
                      <a:r>
                        <a:rPr lang="en-US" sz="1200" kern="100" dirty="0">
                          <a:effectLst/>
                        </a:rPr>
                        <a:t> Step 2: Deposit the Registration fee</a:t>
                      </a:r>
                      <a:endParaRPr lang="en-US" sz="1200" kern="100" dirty="0">
                        <a:effectLst/>
                        <a:latin typeface="Times New Roman" panose="02020603050405020304" pitchFamily="18" charset="0"/>
                        <a:ea typeface="Calibri" panose="020F0502020204030204" pitchFamily="34" charset="0"/>
                      </a:endParaRPr>
                    </a:p>
                  </a:txBody>
                  <a:tcPr marL="14605" marR="14605" marT="14605" marB="0" anchor="ctr"/>
                </a:tc>
                <a:extLst>
                  <a:ext uri="{0D108BD9-81ED-4DB2-BD59-A6C34878D82A}">
                    <a16:rowId xmlns:a16="http://schemas.microsoft.com/office/drawing/2014/main" val="584682483"/>
                  </a:ext>
                </a:extLst>
              </a:tr>
              <a:tr h="272415">
                <a:tc>
                  <a:txBody>
                    <a:bodyPr/>
                    <a:lstStyle/>
                    <a:p>
                      <a:pPr marL="0" marR="0">
                        <a:lnSpc>
                          <a:spcPct val="107000"/>
                        </a:lnSpc>
                        <a:spcBef>
                          <a:spcPts val="0"/>
                        </a:spcBef>
                        <a:spcAft>
                          <a:spcPts val="800"/>
                        </a:spcAft>
                      </a:pPr>
                      <a:r>
                        <a:rPr lang="en-US" sz="1200" kern="100" dirty="0">
                          <a:effectLst/>
                        </a:rPr>
                        <a:t> Step 3: collect a pay order/bank order</a:t>
                      </a:r>
                      <a:endParaRPr lang="en-US" sz="1200" kern="100" dirty="0">
                        <a:effectLst/>
                        <a:latin typeface="Times New Roman" panose="02020603050405020304" pitchFamily="18" charset="0"/>
                        <a:ea typeface="Calibri" panose="020F0502020204030204" pitchFamily="34" charset="0"/>
                      </a:endParaRPr>
                    </a:p>
                  </a:txBody>
                  <a:tcPr marL="14605" marR="14605" marT="14605" marB="0" anchor="ctr"/>
                </a:tc>
                <a:extLst>
                  <a:ext uri="{0D108BD9-81ED-4DB2-BD59-A6C34878D82A}">
                    <a16:rowId xmlns:a16="http://schemas.microsoft.com/office/drawing/2014/main" val="2331370942"/>
                  </a:ext>
                </a:extLst>
              </a:tr>
              <a:tr h="272415">
                <a:tc>
                  <a:txBody>
                    <a:bodyPr/>
                    <a:lstStyle/>
                    <a:p>
                      <a:pPr marL="0" marR="0">
                        <a:lnSpc>
                          <a:spcPct val="107000"/>
                        </a:lnSpc>
                        <a:spcBef>
                          <a:spcPts val="0"/>
                        </a:spcBef>
                        <a:spcAft>
                          <a:spcPts val="800"/>
                        </a:spcAft>
                      </a:pPr>
                      <a:r>
                        <a:rPr lang="en-US" sz="1200" kern="100" dirty="0">
                          <a:effectLst/>
                        </a:rPr>
                        <a:t> Step 4: Submit the completed application form </a:t>
                      </a:r>
                      <a:endParaRPr lang="en-US" sz="1200" kern="100" dirty="0">
                        <a:effectLst/>
                        <a:latin typeface="Times New Roman" panose="02020603050405020304" pitchFamily="18" charset="0"/>
                        <a:ea typeface="Calibri" panose="020F0502020204030204" pitchFamily="34" charset="0"/>
                      </a:endParaRPr>
                    </a:p>
                  </a:txBody>
                  <a:tcPr marL="14605" marR="14605" marT="14605" marB="0" anchor="ctr"/>
                </a:tc>
                <a:extLst>
                  <a:ext uri="{0D108BD9-81ED-4DB2-BD59-A6C34878D82A}">
                    <a16:rowId xmlns:a16="http://schemas.microsoft.com/office/drawing/2014/main" val="4182600462"/>
                  </a:ext>
                </a:extLst>
              </a:tr>
              <a:tr h="272415">
                <a:tc>
                  <a:txBody>
                    <a:bodyPr/>
                    <a:lstStyle/>
                    <a:p>
                      <a:pPr marL="0" marR="0">
                        <a:lnSpc>
                          <a:spcPct val="107000"/>
                        </a:lnSpc>
                        <a:spcBef>
                          <a:spcPts val="0"/>
                        </a:spcBef>
                        <a:spcAft>
                          <a:spcPts val="800"/>
                        </a:spcAft>
                      </a:pPr>
                      <a:r>
                        <a:rPr lang="en-US" sz="1200" kern="100" dirty="0">
                          <a:effectLst/>
                        </a:rPr>
                        <a:t> Step 4: review of the application and documents</a:t>
                      </a:r>
                      <a:endParaRPr lang="en-US" sz="1200" kern="100" dirty="0">
                        <a:effectLst/>
                        <a:latin typeface="Times New Roman" panose="02020603050405020304" pitchFamily="18" charset="0"/>
                        <a:ea typeface="Calibri" panose="020F0502020204030204" pitchFamily="34" charset="0"/>
                      </a:endParaRPr>
                    </a:p>
                  </a:txBody>
                  <a:tcPr marL="14605" marR="14605" marT="14605" marB="0" anchor="ctr"/>
                </a:tc>
                <a:extLst>
                  <a:ext uri="{0D108BD9-81ED-4DB2-BD59-A6C34878D82A}">
                    <a16:rowId xmlns:a16="http://schemas.microsoft.com/office/drawing/2014/main" val="1857736399"/>
                  </a:ext>
                </a:extLst>
              </a:tr>
              <a:tr h="272415">
                <a:tc>
                  <a:txBody>
                    <a:bodyPr/>
                    <a:lstStyle/>
                    <a:p>
                      <a:pPr marL="0" marR="0">
                        <a:lnSpc>
                          <a:spcPct val="107000"/>
                        </a:lnSpc>
                        <a:spcBef>
                          <a:spcPts val="0"/>
                        </a:spcBef>
                        <a:spcAft>
                          <a:spcPts val="800"/>
                        </a:spcAft>
                      </a:pPr>
                      <a:r>
                        <a:rPr lang="en-US" sz="1200" kern="100" dirty="0">
                          <a:effectLst/>
                        </a:rPr>
                        <a:t> Step 5: Obtain Registration Certificate </a:t>
                      </a:r>
                      <a:endParaRPr lang="en-US" sz="1200" kern="100" dirty="0">
                        <a:effectLst/>
                        <a:latin typeface="Times New Roman" panose="02020603050405020304" pitchFamily="18" charset="0"/>
                        <a:ea typeface="Calibri" panose="020F0502020204030204" pitchFamily="34" charset="0"/>
                      </a:endParaRPr>
                    </a:p>
                  </a:txBody>
                  <a:tcPr marL="14605" marR="14605" marT="14605" marB="0" anchor="ctr"/>
                </a:tc>
                <a:extLst>
                  <a:ext uri="{0D108BD9-81ED-4DB2-BD59-A6C34878D82A}">
                    <a16:rowId xmlns:a16="http://schemas.microsoft.com/office/drawing/2014/main" val="1446186790"/>
                  </a:ext>
                </a:extLst>
              </a:tr>
            </a:tbl>
          </a:graphicData>
        </a:graphic>
      </p:graphicFrame>
      <p:graphicFrame>
        <p:nvGraphicFramePr>
          <p:cNvPr id="4" name="Table 3">
            <a:extLst>
              <a:ext uri="{FF2B5EF4-FFF2-40B4-BE49-F238E27FC236}">
                <a16:creationId xmlns:a16="http://schemas.microsoft.com/office/drawing/2014/main" id="{38790296-4CD0-4644-B88F-6AD0E5A15019}"/>
              </a:ext>
            </a:extLst>
          </p:cNvPr>
          <p:cNvGraphicFramePr>
            <a:graphicFrameLocks noGrp="1"/>
          </p:cNvGraphicFramePr>
          <p:nvPr>
            <p:extLst>
              <p:ext uri="{D42A27DB-BD31-4B8C-83A1-F6EECF244321}">
                <p14:modId xmlns:p14="http://schemas.microsoft.com/office/powerpoint/2010/main" val="304165452"/>
              </p:ext>
            </p:extLst>
          </p:nvPr>
        </p:nvGraphicFramePr>
        <p:xfrm>
          <a:off x="4753447" y="1234440"/>
          <a:ext cx="3474610" cy="3111501"/>
        </p:xfrm>
        <a:graphic>
          <a:graphicData uri="http://schemas.openxmlformats.org/drawingml/2006/table">
            <a:tbl>
              <a:tblPr>
                <a:tableStyleId>{48E1233F-6CF5-440B-B0D8-CC0D13302181}</a:tableStyleId>
              </a:tblPr>
              <a:tblGrid>
                <a:gridCol w="3474610">
                  <a:extLst>
                    <a:ext uri="{9D8B030D-6E8A-4147-A177-3AD203B41FA5}">
                      <a16:colId xmlns:a16="http://schemas.microsoft.com/office/drawing/2014/main" val="723355474"/>
                    </a:ext>
                  </a:extLst>
                </a:gridCol>
              </a:tblGrid>
              <a:tr h="339503">
                <a:tc>
                  <a:txBody>
                    <a:bodyPr/>
                    <a:lstStyle/>
                    <a:p>
                      <a:pPr marL="0" marR="0">
                        <a:lnSpc>
                          <a:spcPct val="107000"/>
                        </a:lnSpc>
                        <a:spcBef>
                          <a:spcPts val="0"/>
                        </a:spcBef>
                        <a:spcAft>
                          <a:spcPts val="800"/>
                        </a:spcAft>
                      </a:pPr>
                      <a:r>
                        <a:rPr lang="en-US" sz="1100" kern="100" dirty="0">
                          <a:effectLst/>
                        </a:rPr>
                        <a:t>Required Documents</a:t>
                      </a:r>
                      <a:endParaRPr lang="en-US" sz="1100" kern="100" dirty="0">
                        <a:effectLst/>
                        <a:latin typeface="Times New Roman" panose="02020603050405020304" pitchFamily="18" charset="0"/>
                        <a:ea typeface="Calibri" panose="020F0502020204030204" pitchFamily="34" charset="0"/>
                      </a:endParaRPr>
                    </a:p>
                  </a:txBody>
                  <a:tcPr marL="11433" marR="11433" marT="11433" marB="0" anchor="ctr"/>
                </a:tc>
                <a:extLst>
                  <a:ext uri="{0D108BD9-81ED-4DB2-BD59-A6C34878D82A}">
                    <a16:rowId xmlns:a16="http://schemas.microsoft.com/office/drawing/2014/main" val="3349175415"/>
                  </a:ext>
                </a:extLst>
              </a:tr>
              <a:tr h="372443">
                <a:tc>
                  <a:txBody>
                    <a:bodyPr/>
                    <a:lstStyle/>
                    <a:p>
                      <a:pPr marL="0" marR="0">
                        <a:lnSpc>
                          <a:spcPct val="107000"/>
                        </a:lnSpc>
                        <a:spcBef>
                          <a:spcPts val="0"/>
                        </a:spcBef>
                        <a:spcAft>
                          <a:spcPts val="800"/>
                        </a:spcAft>
                      </a:pPr>
                      <a:r>
                        <a:rPr lang="en-US" sz="1100" kern="100">
                          <a:effectLst/>
                        </a:rPr>
                        <a:t>1. Application in duly filled in prescribed form</a:t>
                      </a:r>
                      <a:endParaRPr lang="en-US" sz="1100" kern="100">
                        <a:effectLst/>
                        <a:latin typeface="Times New Roman" panose="02020603050405020304" pitchFamily="18" charset="0"/>
                        <a:ea typeface="Calibri" panose="020F0502020204030204" pitchFamily="34" charset="0"/>
                      </a:endParaRPr>
                    </a:p>
                  </a:txBody>
                  <a:tcPr marL="102901" marR="11433" marT="11433" marB="0" anchor="ctr"/>
                </a:tc>
                <a:extLst>
                  <a:ext uri="{0D108BD9-81ED-4DB2-BD59-A6C34878D82A}">
                    <a16:rowId xmlns:a16="http://schemas.microsoft.com/office/drawing/2014/main" val="4099511934"/>
                  </a:ext>
                </a:extLst>
              </a:tr>
              <a:tr h="372443">
                <a:tc>
                  <a:txBody>
                    <a:bodyPr/>
                    <a:lstStyle/>
                    <a:p>
                      <a:pPr marL="0" marR="0">
                        <a:lnSpc>
                          <a:spcPct val="107000"/>
                        </a:lnSpc>
                        <a:spcBef>
                          <a:spcPts val="0"/>
                        </a:spcBef>
                        <a:spcAft>
                          <a:spcPts val="800"/>
                        </a:spcAft>
                      </a:pPr>
                      <a:r>
                        <a:rPr lang="en-US" sz="1100" kern="100">
                          <a:effectLst/>
                        </a:rPr>
                        <a:t>2. Trade License</a:t>
                      </a:r>
                      <a:endParaRPr lang="en-US" sz="1100" kern="100">
                        <a:effectLst/>
                        <a:latin typeface="Times New Roman" panose="02020603050405020304" pitchFamily="18" charset="0"/>
                        <a:ea typeface="Calibri" panose="020F0502020204030204" pitchFamily="34" charset="0"/>
                      </a:endParaRPr>
                    </a:p>
                  </a:txBody>
                  <a:tcPr marL="102901" marR="11433" marT="11433" marB="0" anchor="ctr"/>
                </a:tc>
                <a:extLst>
                  <a:ext uri="{0D108BD9-81ED-4DB2-BD59-A6C34878D82A}">
                    <a16:rowId xmlns:a16="http://schemas.microsoft.com/office/drawing/2014/main" val="2605321229"/>
                  </a:ext>
                </a:extLst>
              </a:tr>
              <a:tr h="372443">
                <a:tc>
                  <a:txBody>
                    <a:bodyPr/>
                    <a:lstStyle/>
                    <a:p>
                      <a:pPr marL="0" marR="0">
                        <a:lnSpc>
                          <a:spcPct val="107000"/>
                        </a:lnSpc>
                        <a:spcBef>
                          <a:spcPts val="0"/>
                        </a:spcBef>
                        <a:spcAft>
                          <a:spcPts val="800"/>
                        </a:spcAft>
                      </a:pPr>
                      <a:r>
                        <a:rPr lang="en-US" sz="1100" kern="100">
                          <a:effectLst/>
                        </a:rPr>
                        <a:t>3. Certificate of Incorporation along with Memorandum of Association (MOA)</a:t>
                      </a:r>
                      <a:endParaRPr lang="en-US" sz="1100" kern="100">
                        <a:effectLst/>
                        <a:latin typeface="Times New Roman" panose="02020603050405020304" pitchFamily="18" charset="0"/>
                        <a:ea typeface="Calibri" panose="020F0502020204030204" pitchFamily="34" charset="0"/>
                      </a:endParaRPr>
                    </a:p>
                  </a:txBody>
                  <a:tcPr marL="102901" marR="11433" marT="11433" marB="0" anchor="ctr"/>
                </a:tc>
                <a:extLst>
                  <a:ext uri="{0D108BD9-81ED-4DB2-BD59-A6C34878D82A}">
                    <a16:rowId xmlns:a16="http://schemas.microsoft.com/office/drawing/2014/main" val="1492950424"/>
                  </a:ext>
                </a:extLst>
              </a:tr>
              <a:tr h="372443">
                <a:tc>
                  <a:txBody>
                    <a:bodyPr/>
                    <a:lstStyle/>
                    <a:p>
                      <a:pPr marL="0" marR="0">
                        <a:lnSpc>
                          <a:spcPct val="107000"/>
                        </a:lnSpc>
                        <a:spcBef>
                          <a:spcPts val="0"/>
                        </a:spcBef>
                        <a:spcAft>
                          <a:spcPts val="800"/>
                        </a:spcAft>
                      </a:pPr>
                      <a:r>
                        <a:rPr lang="en-US" sz="1100" kern="100">
                          <a:effectLst/>
                        </a:rPr>
                        <a:t>4. Deeds of the proposed land</a:t>
                      </a:r>
                      <a:endParaRPr lang="en-US" sz="1100" kern="100">
                        <a:effectLst/>
                        <a:latin typeface="Times New Roman" panose="02020603050405020304" pitchFamily="18" charset="0"/>
                        <a:ea typeface="Calibri" panose="020F0502020204030204" pitchFamily="34" charset="0"/>
                      </a:endParaRPr>
                    </a:p>
                  </a:txBody>
                  <a:tcPr marL="102901" marR="11433" marT="11433" marB="0" anchor="ctr"/>
                </a:tc>
                <a:extLst>
                  <a:ext uri="{0D108BD9-81ED-4DB2-BD59-A6C34878D82A}">
                    <a16:rowId xmlns:a16="http://schemas.microsoft.com/office/drawing/2014/main" val="2556352814"/>
                  </a:ext>
                </a:extLst>
              </a:tr>
              <a:tr h="372443">
                <a:tc>
                  <a:txBody>
                    <a:bodyPr/>
                    <a:lstStyle/>
                    <a:p>
                      <a:pPr marL="0" marR="0">
                        <a:lnSpc>
                          <a:spcPct val="107000"/>
                        </a:lnSpc>
                        <a:spcBef>
                          <a:spcPts val="0"/>
                        </a:spcBef>
                        <a:spcAft>
                          <a:spcPts val="800"/>
                        </a:spcAft>
                      </a:pPr>
                      <a:r>
                        <a:rPr lang="en-US" sz="1100" kern="100">
                          <a:effectLst/>
                        </a:rPr>
                        <a:t>5. Background of the proprietors in officials letter head pad</a:t>
                      </a:r>
                      <a:endParaRPr lang="en-US" sz="1100" kern="100">
                        <a:effectLst/>
                        <a:latin typeface="Times New Roman" panose="02020603050405020304" pitchFamily="18" charset="0"/>
                        <a:ea typeface="Calibri" panose="020F0502020204030204" pitchFamily="34" charset="0"/>
                      </a:endParaRPr>
                    </a:p>
                  </a:txBody>
                  <a:tcPr marL="102901" marR="11433" marT="11433" marB="0" anchor="ctr"/>
                </a:tc>
                <a:extLst>
                  <a:ext uri="{0D108BD9-81ED-4DB2-BD59-A6C34878D82A}">
                    <a16:rowId xmlns:a16="http://schemas.microsoft.com/office/drawing/2014/main" val="2614014597"/>
                  </a:ext>
                </a:extLst>
              </a:tr>
              <a:tr h="495612">
                <a:tc>
                  <a:txBody>
                    <a:bodyPr/>
                    <a:lstStyle/>
                    <a:p>
                      <a:pPr marL="0" marR="0">
                        <a:lnSpc>
                          <a:spcPct val="107000"/>
                        </a:lnSpc>
                        <a:spcBef>
                          <a:spcPts val="0"/>
                        </a:spcBef>
                        <a:spcAft>
                          <a:spcPts val="800"/>
                        </a:spcAft>
                      </a:pPr>
                      <a:r>
                        <a:rPr lang="en-US" sz="1100" kern="100">
                          <a:effectLst/>
                        </a:rPr>
                        <a:t>6. Pay Order/Bank Order for applicable registration fee in favor of Bangladesh Investment Development Authority</a:t>
                      </a:r>
                      <a:endParaRPr lang="en-US" sz="1100" kern="100">
                        <a:effectLst/>
                        <a:latin typeface="Times New Roman" panose="02020603050405020304" pitchFamily="18" charset="0"/>
                        <a:ea typeface="Calibri" panose="020F0502020204030204" pitchFamily="34" charset="0"/>
                      </a:endParaRPr>
                    </a:p>
                  </a:txBody>
                  <a:tcPr marL="102901" marR="11433" marT="11433" marB="0" anchor="ctr"/>
                </a:tc>
                <a:extLst>
                  <a:ext uri="{0D108BD9-81ED-4DB2-BD59-A6C34878D82A}">
                    <a16:rowId xmlns:a16="http://schemas.microsoft.com/office/drawing/2014/main" val="3152322805"/>
                  </a:ext>
                </a:extLst>
              </a:tr>
              <a:tr h="372443">
                <a:tc>
                  <a:txBody>
                    <a:bodyPr/>
                    <a:lstStyle/>
                    <a:p>
                      <a:pPr marL="0" marR="0">
                        <a:lnSpc>
                          <a:spcPct val="107000"/>
                        </a:lnSpc>
                        <a:spcBef>
                          <a:spcPts val="0"/>
                        </a:spcBef>
                        <a:spcAft>
                          <a:spcPts val="800"/>
                        </a:spcAft>
                      </a:pPr>
                      <a:r>
                        <a:rPr lang="en-US" sz="1100" kern="100" dirty="0">
                          <a:effectLst/>
                        </a:rPr>
                        <a:t>7. TIN Certificate</a:t>
                      </a:r>
                      <a:endParaRPr lang="en-US" sz="1100" kern="100" dirty="0">
                        <a:effectLst/>
                        <a:latin typeface="Times New Roman" panose="02020603050405020304" pitchFamily="18" charset="0"/>
                        <a:ea typeface="Calibri" panose="020F0502020204030204" pitchFamily="34" charset="0"/>
                      </a:endParaRPr>
                    </a:p>
                  </a:txBody>
                  <a:tcPr marL="102901" marR="11433" marT="11433" marB="0" anchor="ctr"/>
                </a:tc>
                <a:extLst>
                  <a:ext uri="{0D108BD9-81ED-4DB2-BD59-A6C34878D82A}">
                    <a16:rowId xmlns:a16="http://schemas.microsoft.com/office/drawing/2014/main" val="2821609266"/>
                  </a:ext>
                </a:extLst>
              </a:tr>
            </a:tbl>
          </a:graphicData>
        </a:graphic>
      </p:graphicFrame>
    </p:spTree>
    <p:extLst>
      <p:ext uri="{BB962C8B-B14F-4D97-AF65-F5344CB8AC3E}">
        <p14:creationId xmlns:p14="http://schemas.microsoft.com/office/powerpoint/2010/main" val="319974293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524057" y="2425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Legal Foundation</a:t>
            </a:r>
            <a:endParaRPr dirty="0"/>
          </a:p>
        </p:txBody>
      </p:sp>
      <p:graphicFrame>
        <p:nvGraphicFramePr>
          <p:cNvPr id="3" name="Table 2">
            <a:extLst>
              <a:ext uri="{FF2B5EF4-FFF2-40B4-BE49-F238E27FC236}">
                <a16:creationId xmlns:a16="http://schemas.microsoft.com/office/drawing/2014/main" id="{41BF8C31-AA37-4475-BB83-BB1FBD20CC6D}"/>
              </a:ext>
            </a:extLst>
          </p:cNvPr>
          <p:cNvGraphicFramePr>
            <a:graphicFrameLocks noGrp="1"/>
          </p:cNvGraphicFramePr>
          <p:nvPr>
            <p:extLst>
              <p:ext uri="{D42A27DB-BD31-4B8C-83A1-F6EECF244321}">
                <p14:modId xmlns:p14="http://schemas.microsoft.com/office/powerpoint/2010/main" val="3770438545"/>
              </p:ext>
            </p:extLst>
          </p:nvPr>
        </p:nvGraphicFramePr>
        <p:xfrm>
          <a:off x="1322523" y="1633409"/>
          <a:ext cx="6394450" cy="1134048"/>
        </p:xfrm>
        <a:graphic>
          <a:graphicData uri="http://schemas.openxmlformats.org/drawingml/2006/table">
            <a:tbl>
              <a:tblPr firstRow="1" firstCol="1" bandRow="1">
                <a:tableStyleId>{48E1233F-6CF5-440B-B0D8-CC0D13302181}</a:tableStyleId>
              </a:tblPr>
              <a:tblGrid>
                <a:gridCol w="3197225">
                  <a:extLst>
                    <a:ext uri="{9D8B030D-6E8A-4147-A177-3AD203B41FA5}">
                      <a16:colId xmlns:a16="http://schemas.microsoft.com/office/drawing/2014/main" val="972592796"/>
                    </a:ext>
                  </a:extLst>
                </a:gridCol>
                <a:gridCol w="3197225">
                  <a:extLst>
                    <a:ext uri="{9D8B030D-6E8A-4147-A177-3AD203B41FA5}">
                      <a16:colId xmlns:a16="http://schemas.microsoft.com/office/drawing/2014/main" val="1383616226"/>
                    </a:ext>
                  </a:extLst>
                </a:gridCol>
              </a:tblGrid>
              <a:tr h="0">
                <a:tc>
                  <a:txBody>
                    <a:bodyPr/>
                    <a:lstStyle/>
                    <a:p>
                      <a:pPr marL="0" marR="0" algn="ctr">
                        <a:lnSpc>
                          <a:spcPct val="107000"/>
                        </a:lnSpc>
                        <a:spcBef>
                          <a:spcPts val="0"/>
                        </a:spcBef>
                        <a:spcAft>
                          <a:spcPts val="0"/>
                        </a:spcAft>
                      </a:pPr>
                      <a:r>
                        <a:rPr lang="en-US" sz="1200" kern="100">
                          <a:effectLst/>
                        </a:rPr>
                        <a:t>Department of ICT</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kern="100">
                          <a:effectLst/>
                        </a:rPr>
                        <a:t>Established rules and regulations to follow for an IT business.</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064243266"/>
                  </a:ext>
                </a:extLst>
              </a:tr>
              <a:tr h="0">
                <a:tc>
                  <a:txBody>
                    <a:bodyPr/>
                    <a:lstStyle/>
                    <a:p>
                      <a:pPr marL="0" marR="0" algn="ctr">
                        <a:lnSpc>
                          <a:spcPct val="107000"/>
                        </a:lnSpc>
                        <a:spcBef>
                          <a:spcPts val="0"/>
                        </a:spcBef>
                        <a:spcAft>
                          <a:spcPts val="0"/>
                        </a:spcAft>
                      </a:pPr>
                      <a:r>
                        <a:rPr lang="en-US" sz="1200" kern="100">
                          <a:effectLst/>
                        </a:rPr>
                        <a:t>ICT act 2006</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kern="100" dirty="0">
                          <a:effectLst/>
                        </a:rPr>
                        <a:t>Provisions related to data security and privacy.</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56187121"/>
                  </a:ext>
                </a:extLst>
              </a:tr>
              <a:tr h="0">
                <a:tc>
                  <a:txBody>
                    <a:bodyPr/>
                    <a:lstStyle/>
                    <a:p>
                      <a:pPr marL="0" marR="0" algn="ctr">
                        <a:lnSpc>
                          <a:spcPct val="107000"/>
                        </a:lnSpc>
                        <a:spcBef>
                          <a:spcPts val="0"/>
                        </a:spcBef>
                        <a:spcAft>
                          <a:spcPts val="0"/>
                        </a:spcAft>
                      </a:pPr>
                      <a:r>
                        <a:rPr lang="en-US" sz="1200" kern="100">
                          <a:effectLst/>
                        </a:rPr>
                        <a:t>Digital Security Act 2018</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kern="100" dirty="0">
                          <a:effectLst/>
                        </a:rPr>
                        <a:t>Rules to follow before using and spreading information.</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684844180"/>
                  </a:ext>
                </a:extLst>
              </a:tr>
            </a:tbl>
          </a:graphicData>
        </a:graphic>
      </p:graphicFrame>
    </p:spTree>
    <p:extLst>
      <p:ext uri="{BB962C8B-B14F-4D97-AF65-F5344CB8AC3E}">
        <p14:creationId xmlns:p14="http://schemas.microsoft.com/office/powerpoint/2010/main" val="322067033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3600529" y="2202727"/>
            <a:ext cx="5092622"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Initial chart of investment required</a:t>
            </a:r>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a:xfrm>
            <a:off x="3600529" y="1240593"/>
            <a:ext cx="1230300" cy="881400"/>
          </a:xfrm>
        </p:spPr>
        <p:txBody>
          <a:bodyPr/>
          <a:lstStyle/>
          <a:p>
            <a:r>
              <a:rPr lang="en-US" dirty="0"/>
              <a:t>10</a:t>
            </a:r>
          </a:p>
        </p:txBody>
      </p:sp>
    </p:spTree>
    <p:extLst>
      <p:ext uri="{BB962C8B-B14F-4D97-AF65-F5344CB8AC3E}">
        <p14:creationId xmlns:p14="http://schemas.microsoft.com/office/powerpoint/2010/main" val="409088544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FFnFs</a:t>
            </a:r>
            <a:endParaRPr dirty="0"/>
          </a:p>
        </p:txBody>
      </p:sp>
      <p:graphicFrame>
        <p:nvGraphicFramePr>
          <p:cNvPr id="26" name="Table 25">
            <a:extLst>
              <a:ext uri="{FF2B5EF4-FFF2-40B4-BE49-F238E27FC236}">
                <a16:creationId xmlns:a16="http://schemas.microsoft.com/office/drawing/2014/main" id="{0A28F74D-C9D5-4B2D-9543-F6270BF02AA5}"/>
              </a:ext>
            </a:extLst>
          </p:cNvPr>
          <p:cNvGraphicFramePr>
            <a:graphicFrameLocks noGrp="1"/>
          </p:cNvGraphicFramePr>
          <p:nvPr/>
        </p:nvGraphicFramePr>
        <p:xfrm>
          <a:off x="2475418" y="1152525"/>
          <a:ext cx="4193165" cy="3416300"/>
        </p:xfrm>
        <a:graphic>
          <a:graphicData uri="http://schemas.openxmlformats.org/drawingml/2006/table">
            <a:tbl>
              <a:tblPr>
                <a:tableStyleId>{48E1233F-6CF5-440B-B0D8-CC0D13302181}</a:tableStyleId>
              </a:tblPr>
              <a:tblGrid>
                <a:gridCol w="1055656">
                  <a:extLst>
                    <a:ext uri="{9D8B030D-6E8A-4147-A177-3AD203B41FA5}">
                      <a16:colId xmlns:a16="http://schemas.microsoft.com/office/drawing/2014/main" val="1547839297"/>
                    </a:ext>
                  </a:extLst>
                </a:gridCol>
                <a:gridCol w="839615">
                  <a:extLst>
                    <a:ext uri="{9D8B030D-6E8A-4147-A177-3AD203B41FA5}">
                      <a16:colId xmlns:a16="http://schemas.microsoft.com/office/drawing/2014/main" val="2398687683"/>
                    </a:ext>
                  </a:extLst>
                </a:gridCol>
                <a:gridCol w="972186">
                  <a:extLst>
                    <a:ext uri="{9D8B030D-6E8A-4147-A177-3AD203B41FA5}">
                      <a16:colId xmlns:a16="http://schemas.microsoft.com/office/drawing/2014/main" val="2489856227"/>
                    </a:ext>
                  </a:extLst>
                </a:gridCol>
                <a:gridCol w="1325708">
                  <a:extLst>
                    <a:ext uri="{9D8B030D-6E8A-4147-A177-3AD203B41FA5}">
                      <a16:colId xmlns:a16="http://schemas.microsoft.com/office/drawing/2014/main" val="3793377394"/>
                    </a:ext>
                  </a:extLst>
                </a:gridCol>
              </a:tblGrid>
              <a:tr h="278890">
                <a:tc>
                  <a:txBody>
                    <a:bodyPr/>
                    <a:lstStyle/>
                    <a:p>
                      <a:pPr marL="0" marR="0" algn="l">
                        <a:lnSpc>
                          <a:spcPct val="107000"/>
                        </a:lnSpc>
                        <a:spcBef>
                          <a:spcPts val="0"/>
                        </a:spcBef>
                        <a:spcAft>
                          <a:spcPts val="800"/>
                        </a:spcAft>
                      </a:pPr>
                      <a:r>
                        <a:rPr lang="en-US" sz="900" kern="100">
                          <a:effectLst/>
                        </a:rPr>
                        <a:t> </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Profile 1</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Profile 2</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Profile 3</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259683131"/>
                  </a:ext>
                </a:extLst>
              </a:tr>
              <a:tr h="365306">
                <a:tc>
                  <a:txBody>
                    <a:bodyPr/>
                    <a:lstStyle/>
                    <a:p>
                      <a:pPr marL="0" marR="0" algn="l">
                        <a:lnSpc>
                          <a:spcPct val="107000"/>
                        </a:lnSpc>
                        <a:spcBef>
                          <a:spcPts val="0"/>
                        </a:spcBef>
                        <a:spcAft>
                          <a:spcPts val="800"/>
                        </a:spcAft>
                      </a:pPr>
                      <a:r>
                        <a:rPr lang="en-US" sz="900" kern="100">
                          <a:effectLst/>
                        </a:rPr>
                        <a:t>Name</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MD. Sultan Ahmed</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Nadim Ahmed</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Labib Ahmed</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4021139803"/>
                  </a:ext>
                </a:extLst>
              </a:tr>
              <a:tr h="299021">
                <a:tc>
                  <a:txBody>
                    <a:bodyPr/>
                    <a:lstStyle/>
                    <a:p>
                      <a:pPr marL="0" marR="0" algn="l">
                        <a:lnSpc>
                          <a:spcPct val="107000"/>
                        </a:lnSpc>
                        <a:spcBef>
                          <a:spcPts val="0"/>
                        </a:spcBef>
                        <a:spcAft>
                          <a:spcPts val="800"/>
                        </a:spcAft>
                      </a:pPr>
                      <a:r>
                        <a:rPr lang="en-US" sz="900" kern="100">
                          <a:effectLst/>
                        </a:rPr>
                        <a:t>Occupation</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Businessmen</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Businessmen</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Service Holder</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1750424177"/>
                  </a:ext>
                </a:extLst>
              </a:tr>
              <a:tr h="346157">
                <a:tc>
                  <a:txBody>
                    <a:bodyPr/>
                    <a:lstStyle/>
                    <a:p>
                      <a:pPr marL="0" marR="0" algn="l">
                        <a:lnSpc>
                          <a:spcPct val="107000"/>
                        </a:lnSpc>
                        <a:spcBef>
                          <a:spcPts val="0"/>
                        </a:spcBef>
                        <a:spcAft>
                          <a:spcPts val="800"/>
                        </a:spcAft>
                      </a:pPr>
                      <a:r>
                        <a:rPr lang="en-US" sz="900" kern="100">
                          <a:effectLst/>
                        </a:rPr>
                        <a:t>Relation with the Co-founder</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Father</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Brother</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Brother</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2556096659"/>
                  </a:ext>
                </a:extLst>
              </a:tr>
              <a:tr h="297057">
                <a:tc>
                  <a:txBody>
                    <a:bodyPr/>
                    <a:lstStyle/>
                    <a:p>
                      <a:pPr marL="0" marR="0" algn="l">
                        <a:lnSpc>
                          <a:spcPct val="107000"/>
                        </a:lnSpc>
                        <a:spcBef>
                          <a:spcPts val="0"/>
                        </a:spcBef>
                        <a:spcAft>
                          <a:spcPts val="800"/>
                        </a:spcAft>
                      </a:pPr>
                      <a:r>
                        <a:rPr lang="en-US" sz="900" kern="100">
                          <a:effectLst/>
                        </a:rPr>
                        <a:t>Investment Amount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$30,000</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$50,000</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$25,000</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2972924329"/>
                  </a:ext>
                </a:extLst>
              </a:tr>
              <a:tr h="395748">
                <a:tc>
                  <a:txBody>
                    <a:bodyPr/>
                    <a:lstStyle/>
                    <a:p>
                      <a:pPr marL="0" marR="0" algn="l">
                        <a:lnSpc>
                          <a:spcPct val="107000"/>
                        </a:lnSpc>
                        <a:spcBef>
                          <a:spcPts val="0"/>
                        </a:spcBef>
                        <a:spcAft>
                          <a:spcPts val="800"/>
                        </a:spcAft>
                      </a:pPr>
                      <a:r>
                        <a:rPr lang="en-US" sz="900" kern="100">
                          <a:effectLst/>
                        </a:rPr>
                        <a:t>Investment type (Debt or Equity)</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Debt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Equity</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Equity</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597719304"/>
                  </a:ext>
                </a:extLst>
              </a:tr>
              <a:tr h="310314">
                <a:tc>
                  <a:txBody>
                    <a:bodyPr/>
                    <a:lstStyle/>
                    <a:p>
                      <a:pPr marL="0" marR="0" algn="l">
                        <a:lnSpc>
                          <a:spcPct val="107000"/>
                        </a:lnSpc>
                        <a:spcBef>
                          <a:spcPts val="0"/>
                        </a:spcBef>
                        <a:spcAft>
                          <a:spcPts val="800"/>
                        </a:spcAft>
                      </a:pPr>
                      <a:r>
                        <a:rPr lang="en-US" sz="900" kern="100">
                          <a:effectLst/>
                        </a:rPr>
                        <a:t>Conditions (Any)</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2436091972"/>
                  </a:ext>
                </a:extLst>
              </a:tr>
              <a:tr h="451133">
                <a:tc>
                  <a:txBody>
                    <a:bodyPr/>
                    <a:lstStyle/>
                    <a:p>
                      <a:pPr marL="0" marR="0" algn="l">
                        <a:lnSpc>
                          <a:spcPct val="107000"/>
                        </a:lnSpc>
                        <a:spcBef>
                          <a:spcPts val="0"/>
                        </a:spcBef>
                        <a:spcAft>
                          <a:spcPts val="800"/>
                        </a:spcAft>
                      </a:pPr>
                      <a:r>
                        <a:rPr lang="en-US" sz="900" kern="100">
                          <a:effectLst/>
                        </a:rPr>
                        <a:t>Interest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Variable Interest Rate (Inflation + 2%)</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3015105201"/>
                  </a:ext>
                </a:extLst>
              </a:tr>
              <a:tr h="270052">
                <a:tc>
                  <a:txBody>
                    <a:bodyPr/>
                    <a:lstStyle/>
                    <a:p>
                      <a:pPr marL="0" marR="0" algn="l">
                        <a:lnSpc>
                          <a:spcPct val="107000"/>
                        </a:lnSpc>
                        <a:spcBef>
                          <a:spcPts val="0"/>
                        </a:spcBef>
                        <a:spcAft>
                          <a:spcPts val="800"/>
                        </a:spcAft>
                      </a:pPr>
                      <a:r>
                        <a:rPr lang="en-US" sz="900" kern="100">
                          <a:effectLst/>
                        </a:rPr>
                        <a:t>Stock</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7%</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3%</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90084317"/>
                  </a:ext>
                </a:extLst>
              </a:tr>
              <a:tr h="216532">
                <a:tc>
                  <a:txBody>
                    <a:bodyPr/>
                    <a:lstStyle/>
                    <a:p>
                      <a:pPr marL="0" marR="0" algn="l">
                        <a:lnSpc>
                          <a:spcPct val="107000"/>
                        </a:lnSpc>
                        <a:spcBef>
                          <a:spcPts val="0"/>
                        </a:spcBef>
                        <a:spcAft>
                          <a:spcPts val="800"/>
                        </a:spcAft>
                      </a:pPr>
                      <a:r>
                        <a:rPr lang="en-US" sz="900" kern="100">
                          <a:effectLst/>
                        </a:rPr>
                        <a:t>BOD</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ctr">
                        <a:lnSpc>
                          <a:spcPct val="107000"/>
                        </a:lnSpc>
                        <a:spcBef>
                          <a:spcPts val="0"/>
                        </a:spcBef>
                        <a:spcAft>
                          <a:spcPts val="800"/>
                        </a:spcAft>
                      </a:pPr>
                      <a:r>
                        <a:rPr lang="en-US" sz="900" kern="100">
                          <a:effectLst/>
                        </a:rPr>
                        <a:t>1 Seat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2316933120"/>
                  </a:ext>
                </a:extLst>
              </a:tr>
              <a:tr h="186090">
                <a:tc>
                  <a:txBody>
                    <a:bodyPr/>
                    <a:lstStyle/>
                    <a:p>
                      <a:pPr marL="0" marR="0" algn="l">
                        <a:lnSpc>
                          <a:spcPct val="107000"/>
                        </a:lnSpc>
                        <a:spcBef>
                          <a:spcPts val="0"/>
                        </a:spcBef>
                        <a:spcAft>
                          <a:spcPts val="800"/>
                        </a:spcAft>
                      </a:pPr>
                      <a:r>
                        <a:rPr lang="en-US" sz="900" kern="100">
                          <a:effectLst/>
                        </a:rPr>
                        <a:t>BOA</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l">
                        <a:lnSpc>
                          <a:spcPct val="107000"/>
                        </a:lnSpc>
                        <a:spcBef>
                          <a:spcPts val="0"/>
                        </a:spcBef>
                        <a:spcAft>
                          <a:spcPts val="800"/>
                        </a:spcAft>
                      </a:pPr>
                      <a:r>
                        <a:rPr lang="en-US" sz="900" kern="100">
                          <a:effectLst/>
                        </a:rPr>
                        <a:t> -</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l">
                        <a:lnSpc>
                          <a:spcPct val="107000"/>
                        </a:lnSpc>
                        <a:spcBef>
                          <a:spcPts val="0"/>
                        </a:spcBef>
                        <a:spcAft>
                          <a:spcPts val="800"/>
                        </a:spcAft>
                      </a:pPr>
                      <a:r>
                        <a:rPr lang="en-US" sz="900" kern="100">
                          <a:effectLst/>
                        </a:rPr>
                        <a:t>-</a:t>
                      </a:r>
                      <a:endParaRPr lang="en-US" sz="900" kern="100">
                        <a:effectLst/>
                        <a:latin typeface="Times New Roman" panose="02020603050405020304" pitchFamily="18" charset="0"/>
                        <a:ea typeface="Calibri" panose="020F0502020204030204" pitchFamily="34" charset="0"/>
                      </a:endParaRPr>
                    </a:p>
                  </a:txBody>
                  <a:tcPr marL="7365" marR="7365" marT="7365" marB="0" anchor="ctr"/>
                </a:tc>
                <a:tc>
                  <a:txBody>
                    <a:bodyPr/>
                    <a:lstStyle/>
                    <a:p>
                      <a:pPr marL="0" marR="0" algn="l">
                        <a:lnSpc>
                          <a:spcPct val="107000"/>
                        </a:lnSpc>
                        <a:spcBef>
                          <a:spcPts val="0"/>
                        </a:spcBef>
                        <a:spcAft>
                          <a:spcPts val="800"/>
                        </a:spcAft>
                      </a:pPr>
                      <a:r>
                        <a:rPr lang="en-US" sz="900" kern="100" dirty="0">
                          <a:effectLst/>
                        </a:rPr>
                        <a:t>-</a:t>
                      </a:r>
                      <a:endParaRPr lang="en-US" sz="900" kern="100" dirty="0">
                        <a:effectLst/>
                        <a:latin typeface="Times New Roman" panose="02020603050405020304" pitchFamily="18" charset="0"/>
                        <a:ea typeface="Calibri" panose="020F0502020204030204" pitchFamily="34" charset="0"/>
                      </a:endParaRPr>
                    </a:p>
                  </a:txBody>
                  <a:tcPr marL="7365" marR="7365" marT="7365" marB="0" anchor="ctr"/>
                </a:tc>
                <a:extLst>
                  <a:ext uri="{0D108BD9-81ED-4DB2-BD59-A6C34878D82A}">
                    <a16:rowId xmlns:a16="http://schemas.microsoft.com/office/drawing/2014/main" val="1272670558"/>
                  </a:ext>
                </a:extLst>
              </a:tr>
            </a:tbl>
          </a:graphicData>
        </a:graphic>
      </p:graphicFrame>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585379" y="41236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 requirement and investment</a:t>
            </a:r>
            <a:endParaRPr dirty="0"/>
          </a:p>
        </p:txBody>
      </p:sp>
      <p:graphicFrame>
        <p:nvGraphicFramePr>
          <p:cNvPr id="2" name="Table 1">
            <a:extLst>
              <a:ext uri="{FF2B5EF4-FFF2-40B4-BE49-F238E27FC236}">
                <a16:creationId xmlns:a16="http://schemas.microsoft.com/office/drawing/2014/main" id="{42665CC7-0027-431F-B6EF-E33C9CC87217}"/>
              </a:ext>
            </a:extLst>
          </p:cNvPr>
          <p:cNvGraphicFramePr>
            <a:graphicFrameLocks noGrp="1"/>
          </p:cNvGraphicFramePr>
          <p:nvPr>
            <p:extLst>
              <p:ext uri="{D42A27DB-BD31-4B8C-83A1-F6EECF244321}">
                <p14:modId xmlns:p14="http://schemas.microsoft.com/office/powerpoint/2010/main" val="2572803723"/>
              </p:ext>
            </p:extLst>
          </p:nvPr>
        </p:nvGraphicFramePr>
        <p:xfrm>
          <a:off x="872762" y="1967673"/>
          <a:ext cx="1885950" cy="1208154"/>
        </p:xfrm>
        <a:graphic>
          <a:graphicData uri="http://schemas.openxmlformats.org/drawingml/2006/table">
            <a:tbl>
              <a:tblPr firstRow="1" firstCol="1" bandRow="1">
                <a:tableStyleId>{48E1233F-6CF5-440B-B0D8-CC0D13302181}</a:tableStyleId>
              </a:tblPr>
              <a:tblGrid>
                <a:gridCol w="854571">
                  <a:extLst>
                    <a:ext uri="{9D8B030D-6E8A-4147-A177-3AD203B41FA5}">
                      <a16:colId xmlns:a16="http://schemas.microsoft.com/office/drawing/2014/main" val="100690103"/>
                    </a:ext>
                  </a:extLst>
                </a:gridCol>
                <a:gridCol w="1031379">
                  <a:extLst>
                    <a:ext uri="{9D8B030D-6E8A-4147-A177-3AD203B41FA5}">
                      <a16:colId xmlns:a16="http://schemas.microsoft.com/office/drawing/2014/main" val="4062927979"/>
                    </a:ext>
                  </a:extLst>
                </a:gridCol>
              </a:tblGrid>
              <a:tr h="0">
                <a:tc>
                  <a:txBody>
                    <a:bodyPr/>
                    <a:lstStyle/>
                    <a:p>
                      <a:pPr marL="0" marR="0" algn="l">
                        <a:lnSpc>
                          <a:spcPct val="107000"/>
                        </a:lnSpc>
                        <a:spcBef>
                          <a:spcPts val="0"/>
                        </a:spcBef>
                        <a:spcAft>
                          <a:spcPts val="800"/>
                        </a:spcAft>
                      </a:pPr>
                      <a:r>
                        <a:rPr lang="en-US" sz="1200" kern="100" dirty="0">
                          <a:effectLst/>
                        </a:rPr>
                        <a:t>Year</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Yearly</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1546935144"/>
                  </a:ext>
                </a:extLst>
              </a:tr>
              <a:tr h="0">
                <a:tc>
                  <a:txBody>
                    <a:bodyPr/>
                    <a:lstStyle/>
                    <a:p>
                      <a:pPr marL="0" marR="0" algn="l">
                        <a:lnSpc>
                          <a:spcPct val="107000"/>
                        </a:lnSpc>
                        <a:spcBef>
                          <a:spcPts val="0"/>
                        </a:spcBef>
                        <a:spcAft>
                          <a:spcPts val="800"/>
                        </a:spcAft>
                      </a:pPr>
                      <a:r>
                        <a:rPr lang="en-US" sz="1200" kern="100">
                          <a:effectLst/>
                        </a:rPr>
                        <a:t>2024-25</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dirty="0">
                          <a:effectLst/>
                        </a:rPr>
                        <a:t>$150,000</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2543297758"/>
                  </a:ext>
                </a:extLst>
              </a:tr>
              <a:tr h="0">
                <a:tc>
                  <a:txBody>
                    <a:bodyPr/>
                    <a:lstStyle/>
                    <a:p>
                      <a:pPr marL="0" marR="0" algn="l">
                        <a:lnSpc>
                          <a:spcPct val="107000"/>
                        </a:lnSpc>
                        <a:spcBef>
                          <a:spcPts val="0"/>
                        </a:spcBef>
                        <a:spcAft>
                          <a:spcPts val="800"/>
                        </a:spcAft>
                      </a:pPr>
                      <a:r>
                        <a:rPr lang="en-US" sz="1200" kern="100">
                          <a:effectLst/>
                        </a:rPr>
                        <a:t>2025-26</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$200,000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2625432085"/>
                  </a:ext>
                </a:extLst>
              </a:tr>
              <a:tr h="0">
                <a:tc>
                  <a:txBody>
                    <a:bodyPr/>
                    <a:lstStyle/>
                    <a:p>
                      <a:pPr marL="0" marR="0" algn="l">
                        <a:lnSpc>
                          <a:spcPct val="107000"/>
                        </a:lnSpc>
                        <a:spcBef>
                          <a:spcPts val="0"/>
                        </a:spcBef>
                        <a:spcAft>
                          <a:spcPts val="800"/>
                        </a:spcAft>
                      </a:pPr>
                      <a:r>
                        <a:rPr lang="en-US" sz="1200" kern="100">
                          <a:effectLst/>
                        </a:rPr>
                        <a:t>2026-27</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258387177"/>
                  </a:ext>
                </a:extLst>
              </a:tr>
              <a:tr h="0">
                <a:tc>
                  <a:txBody>
                    <a:bodyPr/>
                    <a:lstStyle/>
                    <a:p>
                      <a:pPr marL="0" marR="0" algn="l">
                        <a:lnSpc>
                          <a:spcPct val="107000"/>
                        </a:lnSpc>
                        <a:spcBef>
                          <a:spcPts val="0"/>
                        </a:spcBef>
                        <a:spcAft>
                          <a:spcPts val="800"/>
                        </a:spcAft>
                      </a:pPr>
                      <a:r>
                        <a:rPr lang="en-US" sz="1200" kern="100">
                          <a:effectLst/>
                        </a:rPr>
                        <a:t>2027-28</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a:effectLst/>
                        </a:rPr>
                        <a:t>$90,000</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extLst>
                  <a:ext uri="{0D108BD9-81ED-4DB2-BD59-A6C34878D82A}">
                    <a16:rowId xmlns:a16="http://schemas.microsoft.com/office/drawing/2014/main" val="4068531666"/>
                  </a:ext>
                </a:extLst>
              </a:tr>
              <a:tr h="0">
                <a:tc>
                  <a:txBody>
                    <a:bodyPr/>
                    <a:lstStyle/>
                    <a:p>
                      <a:pPr marL="0" marR="0" algn="l">
                        <a:lnSpc>
                          <a:spcPct val="107000"/>
                        </a:lnSpc>
                        <a:spcBef>
                          <a:spcPts val="0"/>
                        </a:spcBef>
                        <a:spcAft>
                          <a:spcPts val="800"/>
                        </a:spcAft>
                      </a:pPr>
                      <a:r>
                        <a:rPr lang="en-US" sz="1200" kern="100">
                          <a:effectLst/>
                        </a:rPr>
                        <a:t>2028-29</a:t>
                      </a:r>
                      <a:endParaRPr lang="en-US" sz="1200" kern="100">
                        <a:effectLst/>
                        <a:latin typeface="Times New Roman" panose="02020603050405020304" pitchFamily="18" charset="0"/>
                        <a:ea typeface="Calibri" panose="020F0502020204030204" pitchFamily="34" charset="0"/>
                      </a:endParaRPr>
                    </a:p>
                  </a:txBody>
                  <a:tcPr marL="9525" marR="9525" marT="9525" marB="9525" anchor="b"/>
                </a:tc>
                <a:tc>
                  <a:txBody>
                    <a:bodyPr/>
                    <a:lstStyle/>
                    <a:p>
                      <a:pPr marL="0" marR="0" algn="l">
                        <a:lnSpc>
                          <a:spcPct val="107000"/>
                        </a:lnSpc>
                        <a:spcBef>
                          <a:spcPts val="0"/>
                        </a:spcBef>
                        <a:spcAft>
                          <a:spcPts val="800"/>
                        </a:spcAft>
                      </a:pPr>
                      <a:r>
                        <a:rPr lang="en-US" sz="1200" kern="100" dirty="0">
                          <a:effectLst/>
                        </a:rPr>
                        <a:t>$0</a:t>
                      </a:r>
                      <a:endParaRPr lang="en-US" sz="1200" kern="100" dirty="0">
                        <a:effectLst/>
                        <a:latin typeface="Times New Roman" panose="02020603050405020304" pitchFamily="18" charset="0"/>
                        <a:ea typeface="Calibri" panose="020F0502020204030204" pitchFamily="34" charset="0"/>
                      </a:endParaRPr>
                    </a:p>
                  </a:txBody>
                  <a:tcPr marL="9525" marR="9525" marT="9525" marB="9525" anchor="ctr"/>
                </a:tc>
                <a:extLst>
                  <a:ext uri="{0D108BD9-81ED-4DB2-BD59-A6C34878D82A}">
                    <a16:rowId xmlns:a16="http://schemas.microsoft.com/office/drawing/2014/main" val="2411841829"/>
                  </a:ext>
                </a:extLst>
              </a:tr>
            </a:tbl>
          </a:graphicData>
        </a:graphic>
      </p:graphicFrame>
      <p:graphicFrame>
        <p:nvGraphicFramePr>
          <p:cNvPr id="3" name="Table 2">
            <a:extLst>
              <a:ext uri="{FF2B5EF4-FFF2-40B4-BE49-F238E27FC236}">
                <a16:creationId xmlns:a16="http://schemas.microsoft.com/office/drawing/2014/main" id="{0B7090DF-ACD9-4374-B652-99D2D6079500}"/>
              </a:ext>
            </a:extLst>
          </p:cNvPr>
          <p:cNvGraphicFramePr>
            <a:graphicFrameLocks noGrp="1"/>
          </p:cNvGraphicFramePr>
          <p:nvPr>
            <p:extLst>
              <p:ext uri="{D42A27DB-BD31-4B8C-83A1-F6EECF244321}">
                <p14:modId xmlns:p14="http://schemas.microsoft.com/office/powerpoint/2010/main" val="664006317"/>
              </p:ext>
            </p:extLst>
          </p:nvPr>
        </p:nvGraphicFramePr>
        <p:xfrm>
          <a:off x="3481251" y="1550077"/>
          <a:ext cx="4931230" cy="2201106"/>
        </p:xfrm>
        <a:graphic>
          <a:graphicData uri="http://schemas.openxmlformats.org/drawingml/2006/table">
            <a:tbl>
              <a:tblPr firstRow="1" firstCol="1" bandRow="1">
                <a:tableStyleId>{48E1233F-6CF5-440B-B0D8-CC0D13302181}</a:tableStyleId>
              </a:tblPr>
              <a:tblGrid>
                <a:gridCol w="2465615">
                  <a:extLst>
                    <a:ext uri="{9D8B030D-6E8A-4147-A177-3AD203B41FA5}">
                      <a16:colId xmlns:a16="http://schemas.microsoft.com/office/drawing/2014/main" val="2204656833"/>
                    </a:ext>
                  </a:extLst>
                </a:gridCol>
                <a:gridCol w="2465615">
                  <a:extLst>
                    <a:ext uri="{9D8B030D-6E8A-4147-A177-3AD203B41FA5}">
                      <a16:colId xmlns:a16="http://schemas.microsoft.com/office/drawing/2014/main" val="3539984226"/>
                    </a:ext>
                  </a:extLst>
                </a:gridCol>
              </a:tblGrid>
              <a:tr h="0">
                <a:tc>
                  <a:txBody>
                    <a:bodyPr/>
                    <a:lstStyle/>
                    <a:p>
                      <a:pPr marL="0" marR="0" algn="ctr">
                        <a:lnSpc>
                          <a:spcPct val="107000"/>
                        </a:lnSpc>
                        <a:spcBef>
                          <a:spcPts val="0"/>
                        </a:spcBef>
                        <a:spcAft>
                          <a:spcPts val="0"/>
                        </a:spcAft>
                      </a:pPr>
                      <a:r>
                        <a:rPr lang="en-US" sz="1200" kern="100">
                          <a:effectLst/>
                        </a:rPr>
                        <a:t>Purpose of fund</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Amount</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239859502"/>
                  </a:ext>
                </a:extLst>
              </a:tr>
              <a:tr h="0">
                <a:tc>
                  <a:txBody>
                    <a:bodyPr/>
                    <a:lstStyle/>
                    <a:p>
                      <a:pPr marL="0" marR="0" algn="ctr">
                        <a:lnSpc>
                          <a:spcPct val="107000"/>
                        </a:lnSpc>
                        <a:spcBef>
                          <a:spcPts val="0"/>
                        </a:spcBef>
                        <a:spcAft>
                          <a:spcPts val="0"/>
                        </a:spcAft>
                      </a:pPr>
                      <a:r>
                        <a:rPr lang="en-US" sz="1200" kern="100">
                          <a:effectLst/>
                        </a:rPr>
                        <a:t>Physical Office</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$35,000</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157327424"/>
                  </a:ext>
                </a:extLst>
              </a:tr>
              <a:tr h="0">
                <a:tc>
                  <a:txBody>
                    <a:bodyPr/>
                    <a:lstStyle/>
                    <a:p>
                      <a:pPr marL="0" marR="0" algn="ctr">
                        <a:lnSpc>
                          <a:spcPct val="107000"/>
                        </a:lnSpc>
                        <a:spcBef>
                          <a:spcPts val="0"/>
                        </a:spcBef>
                        <a:spcAft>
                          <a:spcPts val="0"/>
                        </a:spcAft>
                      </a:pPr>
                      <a:r>
                        <a:rPr lang="en-US" sz="1200" kern="100">
                          <a:effectLst/>
                        </a:rPr>
                        <a:t>Company Registration</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$15,000</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25519132"/>
                  </a:ext>
                </a:extLst>
              </a:tr>
              <a:tr h="0">
                <a:tc>
                  <a:txBody>
                    <a:bodyPr/>
                    <a:lstStyle/>
                    <a:p>
                      <a:pPr marL="0" marR="0" algn="ctr">
                        <a:lnSpc>
                          <a:spcPct val="107000"/>
                        </a:lnSpc>
                        <a:spcBef>
                          <a:spcPts val="0"/>
                        </a:spcBef>
                        <a:spcAft>
                          <a:spcPts val="0"/>
                        </a:spcAft>
                      </a:pPr>
                      <a:r>
                        <a:rPr lang="en-US" sz="1200" kern="100">
                          <a:effectLst/>
                        </a:rPr>
                        <a:t>Advertisement and Promotion</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$15,000</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201092879"/>
                  </a:ext>
                </a:extLst>
              </a:tr>
              <a:tr h="0">
                <a:tc>
                  <a:txBody>
                    <a:bodyPr/>
                    <a:lstStyle/>
                    <a:p>
                      <a:pPr marL="0" marR="0" algn="ctr">
                        <a:lnSpc>
                          <a:spcPct val="107000"/>
                        </a:lnSpc>
                        <a:spcBef>
                          <a:spcPts val="0"/>
                        </a:spcBef>
                        <a:spcAft>
                          <a:spcPts val="0"/>
                        </a:spcAft>
                      </a:pPr>
                      <a:r>
                        <a:rPr lang="en-US" sz="1200" kern="100">
                          <a:effectLst/>
                        </a:rPr>
                        <a:t>Additional space for equipment cost</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$20,000</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650962717"/>
                  </a:ext>
                </a:extLst>
              </a:tr>
              <a:tr h="0">
                <a:tc>
                  <a:txBody>
                    <a:bodyPr/>
                    <a:lstStyle/>
                    <a:p>
                      <a:pPr marL="0" marR="0" algn="ctr">
                        <a:lnSpc>
                          <a:spcPct val="107000"/>
                        </a:lnSpc>
                        <a:spcBef>
                          <a:spcPts val="0"/>
                        </a:spcBef>
                        <a:spcAft>
                          <a:spcPts val="0"/>
                        </a:spcAft>
                      </a:pPr>
                      <a:r>
                        <a:rPr lang="en-US" sz="1200" kern="100">
                          <a:effectLst/>
                        </a:rPr>
                        <a:t>Hardware and Software</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$20,000</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539704835"/>
                  </a:ext>
                </a:extLst>
              </a:tr>
              <a:tr h="0">
                <a:tc>
                  <a:txBody>
                    <a:bodyPr/>
                    <a:lstStyle/>
                    <a:p>
                      <a:pPr marL="0" marR="0" algn="ctr">
                        <a:lnSpc>
                          <a:spcPct val="107000"/>
                        </a:lnSpc>
                        <a:spcBef>
                          <a:spcPts val="0"/>
                        </a:spcBef>
                        <a:spcAft>
                          <a:spcPts val="0"/>
                        </a:spcAft>
                      </a:pPr>
                      <a:r>
                        <a:rPr lang="en-US" sz="1200" kern="100">
                          <a:effectLst/>
                        </a:rPr>
                        <a:t>Personnel</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$15,000</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6585316"/>
                  </a:ext>
                </a:extLst>
              </a:tr>
              <a:tr h="0">
                <a:tc>
                  <a:txBody>
                    <a:bodyPr/>
                    <a:lstStyle/>
                    <a:p>
                      <a:pPr marL="0" marR="0" algn="ctr">
                        <a:lnSpc>
                          <a:spcPct val="107000"/>
                        </a:lnSpc>
                        <a:spcBef>
                          <a:spcPts val="0"/>
                        </a:spcBef>
                        <a:spcAft>
                          <a:spcPts val="0"/>
                        </a:spcAft>
                      </a:pPr>
                      <a:r>
                        <a:rPr lang="en-US" sz="1200" kern="100">
                          <a:effectLst/>
                        </a:rPr>
                        <a:t>Training Cost</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$5,000</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789364020"/>
                  </a:ext>
                </a:extLst>
              </a:tr>
              <a:tr h="0">
                <a:tc>
                  <a:txBody>
                    <a:bodyPr/>
                    <a:lstStyle/>
                    <a:p>
                      <a:pPr marL="0" marR="0" algn="ctr">
                        <a:lnSpc>
                          <a:spcPct val="107000"/>
                        </a:lnSpc>
                        <a:spcBef>
                          <a:spcPts val="0"/>
                        </a:spcBef>
                        <a:spcAft>
                          <a:spcPts val="0"/>
                        </a:spcAft>
                      </a:pPr>
                      <a:r>
                        <a:rPr lang="en-US" sz="1200" kern="100">
                          <a:effectLst/>
                        </a:rPr>
                        <a:t>On field personnel cost</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dirty="0">
                          <a:effectLst/>
                        </a:rPr>
                        <a:t>$5,000</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696241341"/>
                  </a:ext>
                </a:extLst>
              </a:tr>
              <a:tr h="0">
                <a:tc>
                  <a:txBody>
                    <a:bodyPr/>
                    <a:lstStyle/>
                    <a:p>
                      <a:pPr marL="0" marR="0" algn="ctr">
                        <a:lnSpc>
                          <a:spcPct val="107000"/>
                        </a:lnSpc>
                        <a:spcBef>
                          <a:spcPts val="0"/>
                        </a:spcBef>
                        <a:spcAft>
                          <a:spcPts val="0"/>
                        </a:spcAft>
                      </a:pPr>
                      <a:r>
                        <a:rPr lang="en-US" sz="1200" kern="100">
                          <a:effectLst/>
                        </a:rPr>
                        <a:t>External deals</a:t>
                      </a:r>
                      <a:endParaRPr lang="en-US" sz="12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$10,000</a:t>
                      </a:r>
                      <a:endParaRPr lang="en-US" sz="1200" kern="1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531749455"/>
                  </a:ext>
                </a:extLst>
              </a:tr>
              <a:tr h="0">
                <a:tc>
                  <a:txBody>
                    <a:bodyPr/>
                    <a:lstStyle/>
                    <a:p>
                      <a:pPr marL="0" marR="0" algn="ctr">
                        <a:lnSpc>
                          <a:spcPct val="107000"/>
                        </a:lnSpc>
                        <a:spcBef>
                          <a:spcPts val="0"/>
                        </a:spcBef>
                        <a:spcAft>
                          <a:spcPts val="0"/>
                        </a:spcAft>
                      </a:pPr>
                      <a:r>
                        <a:rPr lang="en-US" sz="1200" kern="100" dirty="0">
                          <a:effectLst/>
                        </a:rPr>
                        <a:t>Interest payment</a:t>
                      </a:r>
                      <a:endParaRPr lang="en-US" sz="12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0"/>
                        </a:spcAft>
                      </a:pPr>
                      <a:r>
                        <a:rPr lang="en-US" sz="1200" kern="100" dirty="0">
                          <a:effectLst/>
                        </a:rPr>
                        <a:t>$10,000</a:t>
                      </a:r>
                      <a:endParaRPr lang="en-US" sz="12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145590589"/>
                  </a:ext>
                </a:extLst>
              </a:tr>
            </a:tbl>
          </a:graphicData>
        </a:graphic>
      </p:graphicFrame>
      <p:sp>
        <p:nvSpPr>
          <p:cNvPr id="6" name="Google Shape;411;p38">
            <a:extLst>
              <a:ext uri="{FF2B5EF4-FFF2-40B4-BE49-F238E27FC236}">
                <a16:creationId xmlns:a16="http://schemas.microsoft.com/office/drawing/2014/main" id="{0DBC9FA9-E545-4278-8ACB-1938F6406561}"/>
              </a:ext>
            </a:extLst>
          </p:cNvPr>
          <p:cNvSpPr txBox="1">
            <a:spLocks/>
          </p:cNvSpPr>
          <p:nvPr/>
        </p:nvSpPr>
        <p:spPr>
          <a:xfrm>
            <a:off x="808689" y="1440822"/>
            <a:ext cx="1085425" cy="36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9pPr>
          </a:lstStyle>
          <a:p>
            <a:pPr marL="0" indent="0"/>
            <a:r>
              <a:rPr lang="en-US" dirty="0"/>
              <a:t>Requirement:</a:t>
            </a:r>
          </a:p>
        </p:txBody>
      </p:sp>
      <p:sp>
        <p:nvSpPr>
          <p:cNvPr id="7" name="Google Shape;411;p38">
            <a:extLst>
              <a:ext uri="{FF2B5EF4-FFF2-40B4-BE49-F238E27FC236}">
                <a16:creationId xmlns:a16="http://schemas.microsoft.com/office/drawing/2014/main" id="{40DFF074-16FF-4198-8518-CF8691316F50}"/>
              </a:ext>
            </a:extLst>
          </p:cNvPr>
          <p:cNvSpPr txBox="1">
            <a:spLocks/>
          </p:cNvSpPr>
          <p:nvPr/>
        </p:nvSpPr>
        <p:spPr>
          <a:xfrm>
            <a:off x="3481251" y="1115170"/>
            <a:ext cx="1085425" cy="36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chemeClr val="dk1"/>
              </a:buClr>
              <a:buSzPts val="1200"/>
              <a:buFont typeface="Cairo"/>
              <a:buNone/>
              <a:defRPr sz="1200" b="0" i="0" u="none" strike="noStrike" cap="none">
                <a:solidFill>
                  <a:schemeClr val="dk1"/>
                </a:solidFill>
                <a:latin typeface="Cairo"/>
                <a:ea typeface="Cairo"/>
                <a:cs typeface="Cairo"/>
                <a:sym typeface="Cairo"/>
              </a:defRPr>
            </a:lvl9pPr>
          </a:lstStyle>
          <a:p>
            <a:pPr marL="0" indent="0"/>
            <a:r>
              <a:rPr lang="en-US" dirty="0"/>
              <a:t>Investment:</a:t>
            </a:r>
          </a:p>
        </p:txBody>
      </p:sp>
    </p:spTree>
    <p:extLst>
      <p:ext uri="{BB962C8B-B14F-4D97-AF65-F5344CB8AC3E}">
        <p14:creationId xmlns:p14="http://schemas.microsoft.com/office/powerpoint/2010/main" val="18514668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2"/>
          <p:cNvPicPr preferRelativeResize="0">
            <a:picLocks noGrp="1"/>
          </p:cNvPicPr>
          <p:nvPr>
            <p:ph type="pic" idx="2"/>
          </p:nvPr>
        </p:nvPicPr>
        <p:blipFill rotWithShape="1">
          <a:blip r:embed="rId3"/>
          <a:srcRect/>
          <a:stretch/>
        </p:blipFill>
        <p:spPr>
          <a:xfrm>
            <a:off x="5081944" y="1924270"/>
            <a:ext cx="3696268" cy="2112153"/>
          </a:xfrm>
          <a:prstGeom prst="roundRect">
            <a:avLst>
              <a:gd name="adj" fmla="val 8416"/>
            </a:avLst>
          </a:prstGeom>
        </p:spPr>
      </p:pic>
      <p:sp>
        <p:nvSpPr>
          <p:cNvPr id="286" name="Google Shape;286;p32"/>
          <p:cNvSpPr txBox="1">
            <a:spLocks noGrp="1"/>
          </p:cNvSpPr>
          <p:nvPr>
            <p:ph type="title"/>
          </p:nvPr>
        </p:nvSpPr>
        <p:spPr>
          <a:xfrm>
            <a:off x="578700" y="657177"/>
            <a:ext cx="6318489" cy="6842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to Cyber Fusion</a:t>
            </a:r>
            <a:endParaRPr dirty="0"/>
          </a:p>
        </p:txBody>
      </p:sp>
      <p:sp>
        <p:nvSpPr>
          <p:cNvPr id="287" name="Google Shape;287;p32"/>
          <p:cNvSpPr txBox="1">
            <a:spLocks noGrp="1"/>
          </p:cNvSpPr>
          <p:nvPr>
            <p:ph type="subTitle" idx="1"/>
          </p:nvPr>
        </p:nvSpPr>
        <p:spPr>
          <a:xfrm>
            <a:off x="578699" y="1845893"/>
            <a:ext cx="4163117" cy="24648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400" dirty="0"/>
              <a:t>Introducing "Cyber Fusion," leading Bangladesh's cybersecurity revolution. With custom solutions and advanced technology, we pioneer remote SOC (security operations center) services, proactively protecting digital assets. Our mission is to create a safer online environment through innovation and quality, positioning Cyber Fusion as the top SOC provider in Bangladesh.</a:t>
            </a:r>
          </a:p>
          <a:p>
            <a:pPr marL="0" lvl="0" indent="0" algn="just" rtl="0">
              <a:spcBef>
                <a:spcPts val="0"/>
              </a:spcBef>
              <a:spcAft>
                <a:spcPts val="0"/>
              </a:spcAft>
              <a:buClr>
                <a:schemeClr val="dk1"/>
              </a:buClr>
              <a:buSzPts val="1100"/>
              <a:buFont typeface="Arial"/>
              <a:buNone/>
            </a:pPr>
            <a:endParaRPr lang="en-US" sz="1400" dirty="0"/>
          </a:p>
          <a:p>
            <a:pPr marL="0" lvl="0" indent="0" algn="just" rtl="0">
              <a:spcBef>
                <a:spcPts val="0"/>
              </a:spcBef>
              <a:spcAft>
                <a:spcPts val="0"/>
              </a:spcAft>
              <a:buClr>
                <a:schemeClr val="dk1"/>
              </a:buClr>
              <a:buSzPts val="1100"/>
              <a:buFont typeface="Arial"/>
              <a:buNone/>
            </a:pPr>
            <a:r>
              <a:rPr lang="en-US" sz="1400" b="1" dirty="0"/>
              <a:t>Out motto: </a:t>
            </a:r>
            <a:r>
              <a:rPr lang="en-US" sz="1400" dirty="0"/>
              <a:t>“Safeguarding people virtually”.</a:t>
            </a:r>
            <a:endParaRPr sz="1400" dirty="0"/>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2" name="Google Shape;562;p49"/>
          <p:cNvPicPr preferRelativeResize="0"/>
          <p:nvPr/>
        </p:nvPicPr>
        <p:blipFill>
          <a:blip r:embed="rId3">
            <a:alphaModFix/>
          </a:blip>
          <a:stretch>
            <a:fillRect/>
          </a:stretch>
        </p:blipFill>
        <p:spPr>
          <a:xfrm>
            <a:off x="4727368" y="3081342"/>
            <a:ext cx="3471821" cy="1506249"/>
          </a:xfrm>
          <a:prstGeom prst="rect">
            <a:avLst/>
          </a:prstGeom>
          <a:noFill/>
          <a:ln>
            <a:noFill/>
          </a:ln>
        </p:spPr>
      </p:pic>
      <p:pic>
        <p:nvPicPr>
          <p:cNvPr id="563" name="Google Shape;563;p49"/>
          <p:cNvPicPr preferRelativeResize="0"/>
          <p:nvPr/>
        </p:nvPicPr>
        <p:blipFill>
          <a:blip r:embed="rId4">
            <a:alphaModFix/>
          </a:blip>
          <a:stretch>
            <a:fillRect/>
          </a:stretch>
        </p:blipFill>
        <p:spPr>
          <a:xfrm>
            <a:off x="944812" y="3081342"/>
            <a:ext cx="3480197" cy="1506258"/>
          </a:xfrm>
          <a:prstGeom prst="rect">
            <a:avLst/>
          </a:prstGeom>
          <a:noFill/>
          <a:ln>
            <a:noFill/>
          </a:ln>
        </p:spPr>
      </p:pic>
      <p:pic>
        <p:nvPicPr>
          <p:cNvPr id="564" name="Google Shape;564;p49"/>
          <p:cNvPicPr preferRelativeResize="0"/>
          <p:nvPr/>
        </p:nvPicPr>
        <p:blipFill>
          <a:blip r:embed="rId5">
            <a:alphaModFix/>
          </a:blip>
          <a:stretch>
            <a:fillRect/>
          </a:stretch>
        </p:blipFill>
        <p:spPr>
          <a:xfrm>
            <a:off x="4727368" y="1258450"/>
            <a:ext cx="3471821" cy="1734078"/>
          </a:xfrm>
          <a:prstGeom prst="rect">
            <a:avLst/>
          </a:prstGeom>
          <a:noFill/>
          <a:ln>
            <a:noFill/>
          </a:ln>
        </p:spPr>
      </p:pic>
      <p:sp>
        <p:nvSpPr>
          <p:cNvPr id="11" name="Google Shape;541;p48">
            <a:extLst>
              <a:ext uri="{FF2B5EF4-FFF2-40B4-BE49-F238E27FC236}">
                <a16:creationId xmlns:a16="http://schemas.microsoft.com/office/drawing/2014/main" id="{8AA7A648-19FB-4CFA-B913-8AD6C4B770AB}"/>
              </a:ext>
            </a:extLst>
          </p:cNvPr>
          <p:cNvSpPr txBox="1">
            <a:spLocks/>
          </p:cNvSpPr>
          <p:nvPr/>
        </p:nvSpPr>
        <p:spPr>
          <a:xfrm>
            <a:off x="1134933" y="1197931"/>
            <a:ext cx="3281700" cy="95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6000" dirty="0"/>
              <a:t>Thanks!</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Market Gap</a:t>
            </a:r>
            <a:endParaRPr dirty="0"/>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p:txBody>
          <a:bodyPr/>
          <a:lstStyle/>
          <a:p>
            <a:r>
              <a:rPr lang="en-US" dirty="0"/>
              <a:t>02</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Market Gap</a:t>
            </a:r>
            <a:endParaRPr dirty="0"/>
          </a:p>
        </p:txBody>
      </p:sp>
      <p:sp>
        <p:nvSpPr>
          <p:cNvPr id="304" name="Google Shape;304;p34"/>
          <p:cNvSpPr txBox="1">
            <a:spLocks noGrp="1"/>
          </p:cNvSpPr>
          <p:nvPr>
            <p:ph type="subTitle" idx="1"/>
          </p:nvPr>
        </p:nvSpPr>
        <p:spPr>
          <a:xfrm>
            <a:off x="5011237" y="3790861"/>
            <a:ext cx="374672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Growth of different segment of SOC services</a:t>
            </a:r>
            <a:endParaRPr dirty="0"/>
          </a:p>
        </p:txBody>
      </p:sp>
      <p:sp>
        <p:nvSpPr>
          <p:cNvPr id="305" name="Google Shape;305;p34"/>
          <p:cNvSpPr txBox="1">
            <a:spLocks noGrp="1"/>
          </p:cNvSpPr>
          <p:nvPr>
            <p:ph type="subTitle" idx="2"/>
          </p:nvPr>
        </p:nvSpPr>
        <p:spPr>
          <a:xfrm>
            <a:off x="955903" y="3579506"/>
            <a:ext cx="3805508" cy="78405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Security Operations Center market industry is projected to grow from </a:t>
            </a:r>
            <a:r>
              <a:rPr lang="en-US" b="1" dirty="0"/>
              <a:t>USD 43.68 billion </a:t>
            </a:r>
            <a:r>
              <a:rPr lang="en-US" dirty="0"/>
              <a:t>in 2024 to </a:t>
            </a:r>
            <a:r>
              <a:rPr lang="en-US" b="1" dirty="0"/>
              <a:t>USD 81.77 </a:t>
            </a:r>
            <a:r>
              <a:rPr lang="en-US" dirty="0"/>
              <a:t>billion by 2032, exhibiting a compound annual growth rate (CAGR) of 8.2% during the forecast period (2024 - 2032).</a:t>
            </a:r>
          </a:p>
        </p:txBody>
      </p:sp>
      <p:pic>
        <p:nvPicPr>
          <p:cNvPr id="15" name="Picture 14">
            <a:extLst>
              <a:ext uri="{FF2B5EF4-FFF2-40B4-BE49-F238E27FC236}">
                <a16:creationId xmlns:a16="http://schemas.microsoft.com/office/drawing/2014/main" id="{BCFB21EE-ACAB-4913-9A65-EA407A00BA4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4684" y="1351654"/>
            <a:ext cx="3746727" cy="2227852"/>
          </a:xfrm>
          <a:prstGeom prst="rect">
            <a:avLst/>
          </a:prstGeom>
          <a:noFill/>
          <a:ln>
            <a:noFill/>
          </a:ln>
        </p:spPr>
      </p:pic>
      <p:pic>
        <p:nvPicPr>
          <p:cNvPr id="16" name="Picture 15" descr="SECURITY OPERATIONS CENTER (SOC) MARKET SIZE">
            <a:extLst>
              <a:ext uri="{FF2B5EF4-FFF2-40B4-BE49-F238E27FC236}">
                <a16:creationId xmlns:a16="http://schemas.microsoft.com/office/drawing/2014/main" id="{E98D1671-2F52-4B91-B2D8-1C674B01FFE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11238" y="1351654"/>
            <a:ext cx="3747408" cy="2227852"/>
          </a:xfrm>
          <a:prstGeom prst="rect">
            <a:avLst/>
          </a:prstGeom>
          <a:noFill/>
          <a:ln>
            <a:noFill/>
          </a:ln>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3600528" y="2202727"/>
            <a:ext cx="5441871"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Product and Service Description</a:t>
            </a:r>
            <a:endParaRPr dirty="0"/>
          </a:p>
        </p:txBody>
      </p:sp>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A33AE46-C7E4-4C07-8A32-A0045D654DE8}"/>
              </a:ext>
            </a:extLst>
          </p:cNvPr>
          <p:cNvSpPr>
            <a:spLocks noGrp="1"/>
          </p:cNvSpPr>
          <p:nvPr>
            <p:ph type="title" idx="2"/>
          </p:nvPr>
        </p:nvSpPr>
        <p:spPr>
          <a:xfrm>
            <a:off x="3600529" y="1240593"/>
            <a:ext cx="1230300" cy="881400"/>
          </a:xfrm>
        </p:spPr>
        <p:txBody>
          <a:bodyPr/>
          <a:lstStyle/>
          <a:p>
            <a:r>
              <a:rPr lang="en-US" dirty="0"/>
              <a:t>03</a:t>
            </a:r>
          </a:p>
        </p:txBody>
      </p:sp>
    </p:spTree>
    <p:extLst>
      <p:ext uri="{BB962C8B-B14F-4D97-AF65-F5344CB8AC3E}">
        <p14:creationId xmlns:p14="http://schemas.microsoft.com/office/powerpoint/2010/main" val="388960633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Addressing the market gap</a:t>
            </a:r>
            <a:endParaRPr dirty="0"/>
          </a:p>
        </p:txBody>
      </p:sp>
      <p:sp>
        <p:nvSpPr>
          <p:cNvPr id="318" name="Google Shape;318;p35"/>
          <p:cNvSpPr txBox="1">
            <a:spLocks noGrp="1"/>
          </p:cNvSpPr>
          <p:nvPr>
            <p:ph type="subTitle" idx="1"/>
          </p:nvPr>
        </p:nvSpPr>
        <p:spPr>
          <a:xfrm>
            <a:off x="720000" y="1409314"/>
            <a:ext cx="7292229" cy="158861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endParaRPr lang="en-US" dirty="0"/>
          </a:p>
          <a:p>
            <a:pPr marL="0" lvl="0" indent="0" algn="just" rtl="0">
              <a:spcBef>
                <a:spcPts val="0"/>
              </a:spcBef>
              <a:spcAft>
                <a:spcPts val="0"/>
              </a:spcAft>
            </a:pPr>
            <a:r>
              <a:rPr lang="en-US" sz="2000" dirty="0"/>
              <a:t>“Cyber Fusion” is the first vendor in the nation to offer remote SOC services, Our service equips businesses with comprehensive solutions, including SIEM, VAPT, PAM, XDR, and EDR, ensuring robust defense strategies. With a commitment to cybersecurity excellence, Cyber Fusion aims to fortify digital defenses across Bangladesh and beyond, fostering a safer online environment through innovation and dedication.</a:t>
            </a:r>
          </a:p>
        </p:txBody>
      </p:sp>
    </p:spTree>
    <p:extLst>
      <p:ext uri="{BB962C8B-B14F-4D97-AF65-F5344CB8AC3E}">
        <p14:creationId xmlns:p14="http://schemas.microsoft.com/office/powerpoint/2010/main" val="309509981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we do</a:t>
            </a:r>
            <a:endParaRPr dirty="0"/>
          </a:p>
        </p:txBody>
      </p:sp>
      <p:sp>
        <p:nvSpPr>
          <p:cNvPr id="318" name="Google Shape;318;p35"/>
          <p:cNvSpPr txBox="1">
            <a:spLocks noGrp="1"/>
          </p:cNvSpPr>
          <p:nvPr>
            <p:ph type="subTitle" idx="1"/>
          </p:nvPr>
        </p:nvSpPr>
        <p:spPr>
          <a:xfrm>
            <a:off x="852462" y="1409314"/>
            <a:ext cx="3830572" cy="1862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SIEM (Security Information and Event Management)</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endParaRPr lang="en-US" dirty="0"/>
          </a:p>
          <a:p>
            <a:pPr marL="0" lvl="0" indent="0" algn="l" rtl="0">
              <a:spcBef>
                <a:spcPts val="0"/>
              </a:spcBef>
              <a:spcAft>
                <a:spcPts val="0"/>
              </a:spcAft>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VAPT (Vulnerability Analysis and Penetration Testing)</a:t>
            </a:r>
          </a:p>
        </p:txBody>
      </p:sp>
      <p:pic>
        <p:nvPicPr>
          <p:cNvPr id="1026" name="Picture 2">
            <a:extLst>
              <a:ext uri="{FF2B5EF4-FFF2-40B4-BE49-F238E27FC236}">
                <a16:creationId xmlns:a16="http://schemas.microsoft.com/office/drawing/2014/main" id="{B92638A5-611C-4FE3-B7D8-F707359DFD2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92" b="89954" l="2503" r="94578">
                        <a14:foregroundMark x1="8863" y1="45750" x2="8863" y2="45750"/>
                        <a14:foregroundMark x1="5839" y1="27975" x2="5839" y2="27975"/>
                        <a14:foregroundMark x1="2503" y1="32921" x2="2503" y2="32921"/>
                        <a14:foregroundMark x1="90824" y1="43122" x2="90824" y2="43122"/>
                        <a14:foregroundMark x1="94578" y1="36012" x2="94578" y2="36012"/>
                        <a14:foregroundMark x1="14807" y1="28594" x2="14807" y2="28594"/>
                        <a14:foregroundMark x1="39103" y1="29521" x2="39103" y2="29521"/>
                        <a14:foregroundMark x1="58916" y1="29521" x2="58916" y2="29521"/>
                        <a14:foregroundMark x1="78832" y1="32303" x2="78832" y2="32303"/>
                      </a14:backgroundRemoval>
                    </a14:imgEffect>
                  </a14:imgLayer>
                </a14:imgProps>
              </a:ext>
              <a:ext uri="{28A0092B-C50C-407E-A947-70E740481C1C}">
                <a14:useLocalDpi xmlns:a14="http://schemas.microsoft.com/office/drawing/2010/main" val="0"/>
              </a:ext>
            </a:extLst>
          </a:blip>
          <a:srcRect/>
          <a:stretch>
            <a:fillRect/>
          </a:stretch>
        </p:blipFill>
        <p:spPr bwMode="auto">
          <a:xfrm>
            <a:off x="5048786" y="756549"/>
            <a:ext cx="2462349" cy="16613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F5F0B2-61F0-4840-B05B-0648A2672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167" b="90000" l="9000" r="92500">
                        <a14:foregroundMark x1="68900" y1="7333" x2="68900" y2="7333"/>
                        <a14:foregroundMark x1="92500" y1="52667" x2="92500" y2="52667"/>
                        <a14:foregroundMark x1="9000" y1="52667" x2="9000" y2="52667"/>
                        <a14:foregroundMark x1="76200" y1="50167" x2="76200" y2="50167"/>
                        <a14:foregroundMark x1="79700" y1="55667" x2="79700" y2="55667"/>
                        <a14:foregroundMark x1="57400" y1="14667" x2="57400" y2="14667"/>
                        <a14:foregroundMark x1="53700" y1="14000" x2="53700" y2="14000"/>
                        <a14:foregroundMark x1="47100" y1="13667" x2="47100" y2="13667"/>
                        <a14:foregroundMark x1="43900" y1="13500" x2="43900" y2="13500"/>
                      </a14:backgroundRemoval>
                    </a14:imgEffect>
                  </a14:imgLayer>
                </a14:imgProps>
              </a:ext>
              <a:ext uri="{28A0092B-C50C-407E-A947-70E740481C1C}">
                <a14:useLocalDpi xmlns:a14="http://schemas.microsoft.com/office/drawing/2010/main" val="0"/>
              </a:ext>
            </a:extLst>
          </a:blip>
          <a:srcRect/>
          <a:stretch>
            <a:fillRect/>
          </a:stretch>
        </p:blipFill>
        <p:spPr bwMode="auto">
          <a:xfrm>
            <a:off x="4457792" y="2494115"/>
            <a:ext cx="3739244" cy="2243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theme/theme1.xml><?xml version="1.0" encoding="utf-8"?>
<a:theme xmlns:a="http://schemas.openxmlformats.org/drawingml/2006/main"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1970</Words>
  <Application>Microsoft Office PowerPoint</Application>
  <PresentationFormat>On-screen Show (16:9)</PresentationFormat>
  <Paragraphs>627</Paragraphs>
  <Slides>40</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Open Sans</vt:lpstr>
      <vt:lpstr>Space Grotesk</vt:lpstr>
      <vt:lpstr>Times New Roman</vt:lpstr>
      <vt:lpstr>Montserrat ExtraBold</vt:lpstr>
      <vt:lpstr>Nunito Light</vt:lpstr>
      <vt:lpstr>Cairo</vt:lpstr>
      <vt:lpstr>Symbol</vt:lpstr>
      <vt:lpstr>Arial</vt:lpstr>
      <vt:lpstr>Space Grotesk Medium</vt:lpstr>
      <vt:lpstr>Raleway</vt:lpstr>
      <vt:lpstr>Data Migration Project Proposal by Slidesgo</vt:lpstr>
      <vt:lpstr>PowerPoint Presentation</vt:lpstr>
      <vt:lpstr>Introduction</vt:lpstr>
      <vt:lpstr>About Us</vt:lpstr>
      <vt:lpstr>Introduction to Cyber Fusion</vt:lpstr>
      <vt:lpstr>Market Gap</vt:lpstr>
      <vt:lpstr>Current Market Gap</vt:lpstr>
      <vt:lpstr>Product and Service Description</vt:lpstr>
      <vt:lpstr>Addressing the market gap</vt:lpstr>
      <vt:lpstr>What we do</vt:lpstr>
      <vt:lpstr>What we do</vt:lpstr>
      <vt:lpstr>What we do</vt:lpstr>
      <vt:lpstr>Business Model</vt:lpstr>
      <vt:lpstr>Subscription based model</vt:lpstr>
      <vt:lpstr>Market and Revenue</vt:lpstr>
      <vt:lpstr>Operations Plan</vt:lpstr>
      <vt:lpstr>Value Chain Analysis</vt:lpstr>
      <vt:lpstr>Competitor Analysis</vt:lpstr>
      <vt:lpstr>Analysis</vt:lpstr>
      <vt:lpstr>Analysis</vt:lpstr>
      <vt:lpstr>5- Year Revenue and Cost forecast</vt:lpstr>
      <vt:lpstr>Fund Raising</vt:lpstr>
      <vt:lpstr>Yearly Revenue and Cost</vt:lpstr>
      <vt:lpstr>Marketing Plan</vt:lpstr>
      <vt:lpstr>Target-Buyer persona</vt:lpstr>
      <vt:lpstr>Social media Advertisement and Publicity:</vt:lpstr>
      <vt:lpstr>Youtube Advertisement:</vt:lpstr>
      <vt:lpstr>Website:</vt:lpstr>
      <vt:lpstr>Legal and Regulatory Consideration</vt:lpstr>
      <vt:lpstr>Legal Foundations</vt:lpstr>
      <vt:lpstr>Register and RJSC</vt:lpstr>
      <vt:lpstr>Required Documents</vt:lpstr>
      <vt:lpstr>Obtaining Trade License</vt:lpstr>
      <vt:lpstr>Required Documents</vt:lpstr>
      <vt:lpstr>Obtaining TIN certificate</vt:lpstr>
      <vt:lpstr>Register with BIDA</vt:lpstr>
      <vt:lpstr>Legal Foundation</vt:lpstr>
      <vt:lpstr>Initial chart of investment required</vt:lpstr>
      <vt:lpstr>FFnFs</vt:lpstr>
      <vt:lpstr>Fund requirement and investment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Enan</dc:creator>
  <cp:lastModifiedBy>Enan Al Harun</cp:lastModifiedBy>
  <cp:revision>19</cp:revision>
  <dcterms:modified xsi:type="dcterms:W3CDTF">2024-05-09T06:06:14Z</dcterms:modified>
</cp:coreProperties>
</file>